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s/slide24.xml" ContentType="application/vnd.openxmlformats-officedocument.presentationml.slide+xml"/>
  <Override PartName="/ppt/slideLayouts/slideLayout99.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Layouts/slideLayout105.xml" ContentType="application/vnd.openxmlformats-officedocument.presentationml.slideLayout+xml"/>
  <Override PartName="/ppt/slideLayouts/slideLayout55.xml" ContentType="application/vnd.openxmlformats-officedocument.presentationml.slideLayout+xml"/>
  <Default Extension="xlsx" ContentType="application/vnd.openxmlformats-officedocument.spreadsheetml.sheet"/>
  <Override PartName="/ppt/theme/theme16.xml" ContentType="application/vnd.openxmlformats-officedocument.theme+xml"/>
  <Override PartName="/ppt/slideLayouts/slideLayout160.xml" ContentType="application/vnd.openxmlformats-officedocument.presentationml.slideLayout+xml"/>
  <Override PartName="/ppt/slides/slide22.xml" ContentType="application/vnd.openxmlformats-officedocument.presentationml.slide+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s/slide20.xml" ContentType="application/vnd.openxmlformats-officedocument.presentationml.slid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s/slide17.xml" ContentType="application/vnd.openxmlformats-officedocument.presentationml.slide+xml"/>
  <Override PartName="/ppt/slideLayouts/slideLayout28.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111.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15.xml" ContentType="application/vnd.openxmlformats-officedocument.presentationml.slide+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31.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notesSlides/notesSlide16.xml" ContentType="application/vnd.openxmlformats-officedocument.presentationml.notesSlide+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notesSlides/notesSlide14.xml" ContentType="application/vnd.openxmlformats-officedocument.presentationml.notesSlide+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slideLayouts/slideLayout163.xml" ContentType="application/vnd.openxmlformats-officedocument.presentationml.slideLayout+xml"/>
  <Override PartName="/ppt/slides/slide25.xml" ContentType="application/vnd.openxmlformats-officedocument.presentationml.slide+xml"/>
  <Override PartName="/ppt/slideLayouts/slideLayout42.xml" ContentType="application/vnd.openxmlformats-officedocument.presentationml.slideLayout+xml"/>
  <Override PartName="/ppt/slideLayouts/slideLayout36.xml" ContentType="application/vnd.openxmlformats-officedocument.presentationml.slideLayout+xml"/>
  <Default Extension="wdp" ContentType="image/vnd.ms-photo"/>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slideLayouts/slideLayout161.xml" ContentType="application/vnd.openxmlformats-officedocument.presentationml.slideLayout+xml"/>
  <Override PartName="/ppt/slides/slide23.xml" ContentType="application/vnd.openxmlformats-officedocument.presentationml.slide+xml"/>
  <Override PartName="/ppt/slideLayouts/slideLayout98.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s/slide21.xml" ContentType="application/vnd.openxmlformats-officedocument.presentationml.slid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slideLayouts/slideLayout116.xml" ContentType="application/vnd.openxmlformats-officedocument.presentationml.slide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notesSlides/notesSlide19.xml" ContentType="application/vnd.openxmlformats-officedocument.presentationml.notesSlide+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slides/slide16.xml" ContentType="application/vnd.openxmlformats-officedocument.presentationml.slide+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notesSlides/notesSlide17.xml" ContentType="application/vnd.openxmlformats-officedocument.presentationml.notesSlide+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152.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3.xml" ContentType="application/vnd.openxmlformats-officedocument.presentationml.notesSlide+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5.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16" r:id="rId12"/>
    <p:sldMasterId id="2147483842" r:id="rId13"/>
    <p:sldMasterId id="2147483855" r:id="rId14"/>
  </p:sldMasterIdLst>
  <p:notesMasterIdLst>
    <p:notesMasterId r:id="rId40"/>
  </p:notesMasterIdLst>
  <p:handoutMasterIdLst>
    <p:handoutMasterId r:id="rId41"/>
  </p:handoutMasterIdLst>
  <p:sldIdLst>
    <p:sldId id="257" r:id="rId15"/>
    <p:sldId id="285" r:id="rId16"/>
    <p:sldId id="286" r:id="rId17"/>
    <p:sldId id="287" r:id="rId18"/>
    <p:sldId id="263" r:id="rId19"/>
    <p:sldId id="276" r:id="rId20"/>
    <p:sldId id="297" r:id="rId21"/>
    <p:sldId id="275" r:id="rId22"/>
    <p:sldId id="289" r:id="rId23"/>
    <p:sldId id="265" r:id="rId24"/>
    <p:sldId id="266" r:id="rId25"/>
    <p:sldId id="267" r:id="rId26"/>
    <p:sldId id="268" r:id="rId27"/>
    <p:sldId id="269" r:id="rId28"/>
    <p:sldId id="270" r:id="rId29"/>
    <p:sldId id="271" r:id="rId30"/>
    <p:sldId id="279" r:id="rId31"/>
    <p:sldId id="280" r:id="rId32"/>
    <p:sldId id="291" r:id="rId33"/>
    <p:sldId id="284" r:id="rId34"/>
    <p:sldId id="290" r:id="rId35"/>
    <p:sldId id="282" r:id="rId36"/>
    <p:sldId id="283" r:id="rId37"/>
    <p:sldId id="292"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5201" autoAdjust="0"/>
  </p:normalViewPr>
  <p:slideViewPr>
    <p:cSldViewPr>
      <p:cViewPr varScale="1">
        <p:scale>
          <a:sx n="76" d="100"/>
          <a:sy n="76" d="100"/>
        </p:scale>
        <p:origin x="-1824"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906941367459314"/>
          <c:y val="0.0322826367640833"/>
          <c:w val="0.718951123151406"/>
          <c:h val="0.890313613802671"/>
        </c:manualLayout>
      </c:layout>
      <c:barChart>
        <c:barDir val="col"/>
        <c:grouping val="clustered"/>
        <c:ser>
          <c:idx val="0"/>
          <c:order val="0"/>
          <c:tx>
            <c:strRef>
              <c:f>Sheet1!$B$1</c:f>
              <c:strCache>
                <c:ptCount val="1"/>
                <c:pt idx="0">
                  <c:v>6/7th century</c:v>
                </c:pt>
              </c:strCache>
            </c:strRef>
          </c:tx>
          <c:cat>
            <c:strRef>
              <c:f>Sheet1!$A$2:$A$5</c:f>
              <c:strCache>
                <c:ptCount val="3"/>
                <c:pt idx="0">
                  <c:v>Pig</c:v>
                </c:pt>
                <c:pt idx="1">
                  <c:v>Sheep/goat</c:v>
                </c:pt>
                <c:pt idx="2">
                  <c:v>Cow</c:v>
                </c:pt>
              </c:strCache>
            </c:strRef>
          </c:cat>
          <c:val>
            <c:numRef>
              <c:f>Sheet1!$B$2:$B$5</c:f>
              <c:numCache>
                <c:formatCode>General</c:formatCode>
                <c:ptCount val="4"/>
                <c:pt idx="0">
                  <c:v>47.2</c:v>
                </c:pt>
                <c:pt idx="1">
                  <c:v>14.9</c:v>
                </c:pt>
                <c:pt idx="2">
                  <c:v>16.5</c:v>
                </c:pt>
              </c:numCache>
            </c:numRef>
          </c:val>
        </c:ser>
        <c:ser>
          <c:idx val="1"/>
          <c:order val="1"/>
          <c:tx>
            <c:strRef>
              <c:f>Sheet1!$C$1</c:f>
              <c:strCache>
                <c:ptCount val="1"/>
                <c:pt idx="0">
                  <c:v>8/9th century</c:v>
                </c:pt>
              </c:strCache>
            </c:strRef>
          </c:tx>
          <c:cat>
            <c:strRef>
              <c:f>Sheet1!$A$2:$A$5</c:f>
              <c:strCache>
                <c:ptCount val="3"/>
                <c:pt idx="0">
                  <c:v>Pig</c:v>
                </c:pt>
                <c:pt idx="1">
                  <c:v>Sheep/goat</c:v>
                </c:pt>
                <c:pt idx="2">
                  <c:v>Cow</c:v>
                </c:pt>
              </c:strCache>
            </c:strRef>
          </c:cat>
          <c:val>
            <c:numRef>
              <c:f>Sheet1!$C$2:$C$5</c:f>
              <c:numCache>
                <c:formatCode>General</c:formatCode>
                <c:ptCount val="4"/>
                <c:pt idx="0">
                  <c:v>11.8</c:v>
                </c:pt>
                <c:pt idx="1">
                  <c:v>35.5</c:v>
                </c:pt>
                <c:pt idx="2">
                  <c:v>21.0</c:v>
                </c:pt>
              </c:numCache>
            </c:numRef>
          </c:val>
        </c:ser>
        <c:dLbls/>
        <c:axId val="349978680"/>
        <c:axId val="349981944"/>
      </c:barChart>
      <c:catAx>
        <c:axId val="349978680"/>
        <c:scaling>
          <c:orientation val="minMax"/>
        </c:scaling>
        <c:axPos val="b"/>
        <c:tickLblPos val="nextTo"/>
        <c:txPr>
          <a:bodyPr/>
          <a:lstStyle/>
          <a:p>
            <a:pPr>
              <a:defRPr lang="en-GB" sz="1800"/>
            </a:pPr>
            <a:endParaRPr lang="en-US"/>
          </a:p>
        </c:txPr>
        <c:crossAx val="349981944"/>
        <c:crosses val="autoZero"/>
        <c:auto val="1"/>
        <c:lblAlgn val="ctr"/>
        <c:lblOffset val="100"/>
      </c:catAx>
      <c:valAx>
        <c:axId val="349981944"/>
        <c:scaling>
          <c:orientation val="minMax"/>
        </c:scaling>
        <c:axPos val="l"/>
        <c:numFmt formatCode="General" sourceLinked="1"/>
        <c:tickLblPos val="nextTo"/>
        <c:txPr>
          <a:bodyPr/>
          <a:lstStyle/>
          <a:p>
            <a:pPr>
              <a:defRPr lang="en-GB"/>
            </a:pPr>
            <a:endParaRPr lang="en-US"/>
          </a:p>
        </c:txPr>
        <c:crossAx val="349978680"/>
        <c:crosses val="autoZero"/>
        <c:crossBetween val="between"/>
      </c:valAx>
    </c:plotArea>
    <c:legend>
      <c:legendPos val="r"/>
      <c:legendEntry>
        <c:idx val="1"/>
        <c:txPr>
          <a:bodyPr/>
          <a:lstStyle/>
          <a:p>
            <a:pPr>
              <a:defRPr sz="1800"/>
            </a:pPr>
            <a:endParaRPr lang="en-US"/>
          </a:p>
        </c:txPr>
      </c:legendEntry>
      <c:legendEntry>
        <c:idx val="0"/>
        <c:txPr>
          <a:bodyPr/>
          <a:lstStyle/>
          <a:p>
            <a:pPr>
              <a:defRPr sz="1800"/>
            </a:pPr>
            <a:endParaRPr lang="en-US"/>
          </a:p>
        </c:txPr>
      </c:legendEntry>
      <c:layout>
        <c:manualLayout>
          <c:xMode val="edge"/>
          <c:yMode val="edge"/>
          <c:x val="0.59451727899142"/>
          <c:y val="0.298494424042974"/>
          <c:w val="0.307189373403313"/>
          <c:h val="0.162917737789203"/>
        </c:manualLayout>
      </c:layout>
      <c:txPr>
        <a:bodyPr/>
        <a:lstStyle/>
        <a:p>
          <a:pPr>
            <a:defRPr lang="en-GB"/>
          </a:pPr>
          <a:endParaRPr lang="en-US"/>
        </a:p>
      </c:txPr>
    </c:legend>
    <c:plotVisOnly val="1"/>
    <c:dispBlanksAs val="gap"/>
  </c:chart>
  <c:txPr>
    <a:bodyPr/>
    <a:lstStyle/>
    <a:p>
      <a:pPr>
        <a:defRPr sz="1400" baseline="0">
          <a:solidFill>
            <a:schemeClr val="bg1"/>
          </a:solidFil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944C8-F49F-4675-B702-2D5BA56A22BE}" type="datetimeFigureOut">
              <a:rPr lang="en-GB" smtClean="0"/>
              <a:pPr/>
              <a:t>4/9/13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A2CE35-48CB-42C3-BA48-99F3870330D1}"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4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2F95C-80D0-448E-96C1-D6E3D0EF135F}" type="datetimeFigureOut">
              <a:rPr lang="en-GB" smtClean="0"/>
              <a:pPr/>
              <a:t>4/9/13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6A53F-2E94-4716-B48F-70FF7ADFEE3D}"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006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6A53F-2E94-4716-B48F-70FF7ADFEE3D}" type="slidenum">
              <a:rPr lang="en-GB" smtClean="0"/>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275248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AF8F4AC9-02DC-4D9D-B3C7-6738A0895D6D}" type="slidenum">
              <a:rPr lang="en-GB" smtClean="0">
                <a:solidFill>
                  <a:prstClr val="black"/>
                </a:solidFill>
              </a:rPr>
              <a:pPr>
                <a:defRPr/>
              </a:pPr>
              <a:t>10</a:t>
            </a:fld>
            <a:endParaRPr lang="en-GB" smtClean="0">
              <a:solidFill>
                <a:prstClr val="black"/>
              </a:solidFill>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0180" name="Rectangle 3"/>
          <p:cNvSpPr>
            <a:spLocks noGrp="1" noChangeArrowheads="1"/>
          </p:cNvSpPr>
          <p:nvPr>
            <p:ph type="body" idx="1"/>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defRPr/>
            </a:pPr>
            <a:r>
              <a:rPr lang="en-GB" dirty="0" smtClean="0"/>
              <a:t>The foundation of a monastic community at </a:t>
            </a:r>
            <a:r>
              <a:rPr lang="en-GB" dirty="0" err="1" smtClean="0"/>
              <a:t>Lyminge</a:t>
            </a:r>
            <a:r>
              <a:rPr lang="en-GB" dirty="0" smtClean="0"/>
              <a:t> is traditionally ascribed to the A-rated historical figure of Queen </a:t>
            </a:r>
            <a:r>
              <a:rPr lang="en-GB" dirty="0" err="1" smtClean="0"/>
              <a:t>Ethelburga</a:t>
            </a:r>
            <a:r>
              <a:rPr lang="en-GB" dirty="0" smtClean="0"/>
              <a:t>, widow of Edwin of Northumbria and daughter of </a:t>
            </a:r>
            <a:r>
              <a:rPr lang="en-GB" dirty="0" err="1" smtClean="0"/>
              <a:t>Ethelberht</a:t>
            </a:r>
            <a:r>
              <a:rPr lang="en-GB" dirty="0" smtClean="0"/>
              <a:t> of Kent.  Actually, as </a:t>
            </a:r>
            <a:r>
              <a:rPr lang="en-GB" dirty="0" err="1" smtClean="0"/>
              <a:t>S.Kelly</a:t>
            </a:r>
            <a:r>
              <a:rPr lang="en-GB" dirty="0" smtClean="0"/>
              <a:t> has shown, this is based on some rather shaky evidence contained in a body of post-Conquest hagiography known as the </a:t>
            </a:r>
            <a:r>
              <a:rPr lang="en-GB" dirty="0" err="1" smtClean="0"/>
              <a:t>Mildreth</a:t>
            </a:r>
            <a:r>
              <a:rPr lang="en-GB" dirty="0" smtClean="0"/>
              <a:t> legend produced in Canterbury in a climate of bitter rivalry between St </a:t>
            </a:r>
            <a:r>
              <a:rPr lang="en-GB" dirty="0" err="1" smtClean="0"/>
              <a:t>Augs</a:t>
            </a:r>
            <a:r>
              <a:rPr lang="en-GB" dirty="0" smtClean="0"/>
              <a:t> and CC over the relics and </a:t>
            </a:r>
            <a:r>
              <a:rPr lang="en-GB" dirty="0" err="1" smtClean="0"/>
              <a:t>endowements</a:t>
            </a:r>
            <a:r>
              <a:rPr lang="en-GB" dirty="0" smtClean="0"/>
              <a:t> of the Kent minsters.  Although the local residents visibly shudder when I say this, it is unclear whether the relics venerated at </a:t>
            </a:r>
            <a:r>
              <a:rPr lang="en-GB" dirty="0" err="1" smtClean="0"/>
              <a:t>Lyminge</a:t>
            </a:r>
            <a:r>
              <a:rPr lang="en-GB" dirty="0" smtClean="0"/>
              <a:t> before being carted off to St </a:t>
            </a:r>
            <a:r>
              <a:rPr lang="en-GB" dirty="0" err="1" smtClean="0"/>
              <a:t>Gregs</a:t>
            </a:r>
            <a:r>
              <a:rPr lang="en-GB" dirty="0" smtClean="0"/>
              <a:t> priory under the instructions of </a:t>
            </a:r>
            <a:r>
              <a:rPr lang="en-GB" dirty="0" err="1" smtClean="0"/>
              <a:t>Archbish</a:t>
            </a:r>
            <a:r>
              <a:rPr lang="en-GB" dirty="0" smtClean="0"/>
              <a:t> Lanfranc were those of an </a:t>
            </a:r>
            <a:r>
              <a:rPr lang="en-GB" dirty="0" err="1" smtClean="0"/>
              <a:t>Ethelburga</a:t>
            </a:r>
            <a:r>
              <a:rPr lang="en-GB" dirty="0" smtClean="0"/>
              <a:t>, let alone the </a:t>
            </a:r>
            <a:r>
              <a:rPr lang="en-GB" dirty="0" err="1" smtClean="0"/>
              <a:t>Ethelburga</a:t>
            </a:r>
            <a:r>
              <a:rPr lang="en-GB" dirty="0" smtClean="0"/>
              <a:t> of Bede’s narrative.  Equally problematic is the </a:t>
            </a:r>
            <a:r>
              <a:rPr lang="en-GB" dirty="0" err="1" smtClean="0"/>
              <a:t>suspicuously</a:t>
            </a:r>
            <a:r>
              <a:rPr lang="en-GB" dirty="0" smtClean="0"/>
              <a:t> early foundation date of AD633.  Kelly has proposed that could have started life as a royal mortuary chapel </a:t>
            </a:r>
            <a:r>
              <a:rPr lang="en-GB" dirty="0" err="1" smtClean="0"/>
              <a:t>refounded</a:t>
            </a:r>
            <a:r>
              <a:rPr lang="en-GB" dirty="0" smtClean="0"/>
              <a:t> as a double community in the later 7</a:t>
            </a:r>
            <a:r>
              <a:rPr lang="en-GB" baseline="30000" dirty="0" smtClean="0"/>
              <a:t>th</a:t>
            </a:r>
            <a:r>
              <a:rPr lang="en-GB" dirty="0" smtClean="0"/>
              <a:t>.  This supposition is strengthened by archaeological results in 2012.</a:t>
            </a:r>
          </a:p>
          <a:p>
            <a:pPr eaLnBrk="1" hangingPunct="1">
              <a:defRPr/>
            </a:pPr>
            <a:endParaRPr lang="en-GB" dirty="0" smtClean="0"/>
          </a:p>
          <a:p>
            <a:pPr eaLnBrk="1" hangingPunct="1">
              <a:defRPr/>
            </a:pPr>
            <a:r>
              <a:rPr lang="en-GB" dirty="0" smtClean="0"/>
              <a:t>The latter-day cult of St Ethel (of which there are multiple </a:t>
            </a:r>
            <a:r>
              <a:rPr lang="en-GB" dirty="0" err="1" smtClean="0"/>
              <a:t>memorabelia</a:t>
            </a:r>
            <a:r>
              <a:rPr lang="en-GB" dirty="0" smtClean="0"/>
              <a:t> in the village) rests upon the shoulders of Canon Jenkins, rector of </a:t>
            </a:r>
            <a:r>
              <a:rPr lang="en-GB" dirty="0" err="1" smtClean="0"/>
              <a:t>Lyminge</a:t>
            </a:r>
            <a:r>
              <a:rPr lang="en-GB" dirty="0" smtClean="0"/>
              <a:t> in the 1850s and 60s.  The model of a Victorian cleric-scholar and well informed of </a:t>
            </a:r>
            <a:r>
              <a:rPr lang="en-GB" dirty="0" err="1" smtClean="0"/>
              <a:t>Lyminge’s</a:t>
            </a:r>
            <a:r>
              <a:rPr lang="en-GB" dirty="0" smtClean="0"/>
              <a:t> historical associations, Jenkins dedicated himself to the task of recovering the former glory of </a:t>
            </a:r>
            <a:r>
              <a:rPr lang="en-GB" dirty="0" err="1" smtClean="0"/>
              <a:t>Lyminge</a:t>
            </a:r>
            <a:r>
              <a:rPr lang="en-GB" dirty="0" smtClean="0"/>
              <a:t> and its illustrious </a:t>
            </a:r>
            <a:r>
              <a:rPr lang="en-GB" dirty="0" err="1" smtClean="0"/>
              <a:t>foundress</a:t>
            </a:r>
            <a:r>
              <a:rPr lang="en-GB" dirty="0" smtClean="0"/>
              <a:t> through a concerted campaign of excavation in and around the churchyard. </a:t>
            </a:r>
            <a:r>
              <a:rPr lang="en-GB" dirty="0" err="1" smtClean="0"/>
              <a:t>Jenkin’s</a:t>
            </a:r>
            <a:r>
              <a:rPr lang="en-GB" dirty="0" smtClean="0"/>
              <a:t> somewhat inflated interpretation of those remains uncovered has caused a long-running debate over the SW portion.  What is not in doubt is that foundations to the south of the nave represent a 7</a:t>
            </a:r>
            <a:r>
              <a:rPr lang="en-GB" baseline="30000" dirty="0" smtClean="0"/>
              <a:t>th</a:t>
            </a:r>
            <a:r>
              <a:rPr lang="en-GB" dirty="0" smtClean="0"/>
              <a:t>-century chapel bearing the construction hallmarks of the </a:t>
            </a:r>
            <a:r>
              <a:rPr lang="en-GB" dirty="0" err="1" smtClean="0"/>
              <a:t>Augustian</a:t>
            </a:r>
            <a:r>
              <a:rPr lang="en-GB" dirty="0" smtClean="0"/>
              <a:t> mission, paralleled at Canterbury and </a:t>
            </a:r>
            <a:r>
              <a:rPr lang="en-GB" dirty="0" err="1" smtClean="0"/>
              <a:t>Reculver</a:t>
            </a:r>
            <a:r>
              <a:rPr lang="en-GB" dirty="0" smtClean="0"/>
              <a:t>.</a:t>
            </a:r>
          </a:p>
          <a:p>
            <a:pPr eaLnBrk="1" hangingPunct="1">
              <a:defRPr/>
            </a:pPr>
            <a:endParaRPr lang="en-GB" dirty="0" smtClean="0"/>
          </a:p>
          <a:p>
            <a:pPr eaLnBrk="1" hangingPunct="1">
              <a:defRPr/>
            </a:pPr>
            <a:r>
              <a:rPr lang="en-GB" dirty="0" smtClean="0"/>
              <a:t>The foundations to the SW are more difficult to interpret.  Not a Roman bathhouse, 4 phases of AS construction.  A later addition to the church?  The AHRC-funded phase of the project will improve understanding of the core buildings using a 3 pronged attack: 1) fund analysis and publication of work by TTB which re-investigated the SW foundations, undertake GPR survey within and without the footprint of the parish church, and to examine and transcribe the Jenkins archive held here at the Society.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Working towards a conclusion, let’s know summarise the key developments in the Anglo-Saxon occupation sequence preserved at </a:t>
            </a:r>
            <a:r>
              <a:rPr lang="en-GB" dirty="0" err="1" smtClean="0"/>
              <a:t>Lyminge</a:t>
            </a:r>
            <a:r>
              <a:rPr lang="en-GB"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As a result of our excavations, </a:t>
            </a:r>
            <a:r>
              <a:rPr lang="en-GB" dirty="0" err="1" smtClean="0"/>
              <a:t>Lyminge</a:t>
            </a:r>
            <a:r>
              <a:rPr lang="en-GB" dirty="0" smtClean="0"/>
              <a:t> has the distinction of providing the first glimpses of what has long eluded archaeologists: the domestic settlement component of a Kentish royal </a:t>
            </a:r>
            <a:r>
              <a:rPr lang="en-GB" dirty="0" err="1" smtClean="0"/>
              <a:t>vill</a:t>
            </a:r>
            <a:r>
              <a:rPr lang="en-GB" dirty="0" smtClean="0"/>
              <a:t>.  This early settlement focus occupies the lowest-lying portion of the village dissecting by the headwaters of the River </a:t>
            </a:r>
            <a:r>
              <a:rPr lang="en-GB" dirty="0" err="1" smtClean="0"/>
              <a:t>Nailbourne</a:t>
            </a:r>
            <a:r>
              <a:rPr lang="en-GB" dirty="0" smtClean="0"/>
              <a:t> with its springhead below a chalk spur capped by the church.  Sampled in 2010 and 2012, this diffuse sprawl is represented by a classic combination of SFBs and post-built halls typical of migration-period settlements.  </a:t>
            </a:r>
          </a:p>
          <a:p>
            <a:pPr eaLnBrk="1" hangingPunct="1"/>
            <a:endParaRPr lang="en-GB" dirty="0" smtClean="0"/>
          </a:p>
          <a:p>
            <a:pPr eaLnBrk="1" hangingPunct="1"/>
            <a:endParaRPr lang="en-GB" dirty="0" smtClean="0"/>
          </a:p>
        </p:txBody>
      </p:sp>
      <p:sp>
        <p:nvSpPr>
          <p:cNvPr id="4" name="Slide Number Placeholder 3"/>
          <p:cNvSpPr>
            <a:spLocks noGrp="1"/>
          </p:cNvSpPr>
          <p:nvPr>
            <p:ph type="sldNum" sz="quarter" idx="5"/>
          </p:nvPr>
        </p:nvSpPr>
        <p:spPr/>
        <p:txBody>
          <a:bodyPr/>
          <a:lstStyle/>
          <a:p>
            <a:pPr>
              <a:defRPr/>
            </a:pPr>
            <a:fld id="{C7273C28-CCA6-4C01-8B48-EF72FA0AFAF0}"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Until 2012 it was really the character of the cultural assemblages which suggested that Lyminge in the 6</a:t>
            </a:r>
            <a:r>
              <a:rPr lang="en-GB" baseline="30000" smtClean="0"/>
              <a:t>th</a:t>
            </a:r>
            <a:r>
              <a:rPr lang="en-GB" smtClean="0"/>
              <a:t> century was a focus for elite, perhaps aristocratic occupation. Spectacular onfirmation came this summer with the discovery of a Great Hall on Tayne Field, a low spur encircled by the Nailbourne and beside the Coach &amp; Horses pub.  Revealed in its totality, the ground-plan measures 21m long by 8.5m wide with an internal partition at the east end and opposed entranced mid way along the long walls.  The hall is of post-in-trench construction employing parallel pairs of timber uprights cut into planks, with larger planks being used for the main doorposts. </a:t>
            </a:r>
          </a:p>
          <a:p>
            <a:endParaRPr lang="en-GB" smtClean="0"/>
          </a:p>
          <a:p>
            <a:r>
              <a:rPr lang="en-GB" smtClean="0"/>
              <a:t>In construction and monumentality, the hall shares clear affinities with the great halls uncovered at other excavated royal complexes of the 7</a:t>
            </a:r>
            <a:r>
              <a:rPr lang="en-GB" baseline="30000" smtClean="0"/>
              <a:t>th</a:t>
            </a:r>
            <a:r>
              <a:rPr lang="en-GB" smtClean="0"/>
              <a:t> century, including CD, Yeav and SC.  Like these sites, the complex of high-status halls at Lyminge was constructed within a pre-existing settlement stretching back into the migration period. </a:t>
            </a:r>
          </a:p>
          <a:p>
            <a:endParaRPr lang="en-GB" smtClean="0"/>
          </a:p>
          <a:p>
            <a:r>
              <a:rPr lang="en-GB" smtClean="0"/>
              <a:t>However there is one significant difference: whereas the other sites are very clean artefactually; Lyminge hall continues the theme rich cultural deposition seen in earlier SFBs.  The result is direct archaeological insights into the social practices associated with the actual use of the halls – feasting and the symbolism of aristocratic display.  </a:t>
            </a:r>
          </a:p>
        </p:txBody>
      </p:sp>
      <p:sp>
        <p:nvSpPr>
          <p:cNvPr id="4" name="Slide Number Placeholder 3"/>
          <p:cNvSpPr>
            <a:spLocks noGrp="1"/>
          </p:cNvSpPr>
          <p:nvPr>
            <p:ph type="sldNum" sz="quarter" idx="5"/>
          </p:nvPr>
        </p:nvSpPr>
        <p:spPr/>
        <p:txBody>
          <a:bodyPr/>
          <a:lstStyle/>
          <a:p>
            <a:pPr>
              <a:defRPr/>
            </a:pPr>
            <a:fld id="{35A2C24D-C9FF-4E23-A67E-FA6705443C2B}"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6A53F-2E94-4716-B48F-70FF7ADFEE3D}" type="slidenum">
              <a:rPr lang="en-GB" smtClean="0"/>
              <a:pPr/>
              <a:t>14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34695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dirty="0" smtClean="0"/>
              <a:t>Most remarkable of the wide array of artefacts discovered in 2010 was this magnificent plough coulter, the first of its type from Early Saxon England, whose deposition is firmly dated to the first half of the 7</a:t>
            </a:r>
            <a:r>
              <a:rPr lang="en-GB" sz="1000" baseline="30000" dirty="0" smtClean="0"/>
              <a:t>th</a:t>
            </a:r>
            <a:r>
              <a:rPr lang="en-GB" sz="1000" dirty="0" smtClean="0"/>
              <a:t> century on the basis of C14 dating.  However one wishes to interpret this object in terms of plough technology, it does suggest an economically pre-eminent household experimenting in innovative estate infrastructure influenced by continental Frankish traditions.  </a:t>
            </a:r>
          </a:p>
        </p:txBody>
      </p:sp>
      <p:sp>
        <p:nvSpPr>
          <p:cNvPr id="2" name="Slide Number Placeholder 3"/>
          <p:cNvSpPr txBox="1">
            <a:spLocks noGrp="1"/>
          </p:cNvSpPr>
          <p:nvPr/>
        </p:nvSpPr>
        <p:spPr bwMode="auto">
          <a:xfrm>
            <a:off x="3883743" y="8685562"/>
            <a:ext cx="2972722" cy="456891"/>
          </a:xfrm>
          <a:prstGeom prst="rect">
            <a:avLst/>
          </a:prstGeom>
          <a:noFill/>
          <a:ln>
            <a:miter lim="800000"/>
            <a:headEnd/>
            <a:tailEnd/>
          </a:ln>
        </p:spPr>
        <p:txBody>
          <a:bodyPr anchor="b"/>
          <a:lstStyle/>
          <a:p>
            <a:pPr algn="r" fontAlgn="base">
              <a:spcBef>
                <a:spcPct val="0"/>
              </a:spcBef>
              <a:spcAft>
                <a:spcPct val="0"/>
              </a:spcAft>
              <a:defRPr/>
            </a:pPr>
            <a:fld id="{5BCF372C-5E67-46A1-BEB4-6FC02DAF76ED}" type="slidenum">
              <a:rPr lang="en-US" sz="1200">
                <a:solidFill>
                  <a:prstClr val="black"/>
                </a:solidFill>
                <a:cs typeface="Arial" charset="0"/>
              </a:rPr>
              <a:pPr algn="r" fontAlgn="base">
                <a:spcBef>
                  <a:spcPct val="0"/>
                </a:spcBef>
                <a:spcAft>
                  <a:spcPct val="0"/>
                </a:spcAft>
                <a:defRPr/>
              </a:pPr>
              <a:t>15</a:t>
            </a:fld>
            <a:endParaRPr lang="en-US" sz="1200">
              <a:solidFill>
                <a:prstClr val="black"/>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6A53F-2E94-4716-B48F-70FF7ADFEE3D}" type="slidenum">
              <a:rPr lang="en-GB" smtClean="0"/>
              <a:pPr/>
              <a:t>16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963577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Evidence for activity on the periphery of the monastic settlement comes in two distinct forms, both providing vital insights into the workings of the monastic economy.  The first is an posing E-W building, measuring 19.5 x 6.5m externally and with a central alignment of posts, almost certainly to be interpreted as a threshing barn.  </a:t>
            </a:r>
            <a:endParaRPr lang="en-US" smtClean="0"/>
          </a:p>
        </p:txBody>
      </p:sp>
      <p:sp>
        <p:nvSpPr>
          <p:cNvPr id="4" name="Slide Number Placeholder 3"/>
          <p:cNvSpPr>
            <a:spLocks noGrp="1"/>
          </p:cNvSpPr>
          <p:nvPr>
            <p:ph type="sldNum" sz="quarter" idx="5"/>
          </p:nvPr>
        </p:nvSpPr>
        <p:spPr/>
        <p:txBody>
          <a:bodyPr/>
          <a:lstStyle/>
          <a:p>
            <a:pPr>
              <a:defRPr/>
            </a:pPr>
            <a:fld id="{F817B338-0D2A-4DC5-A277-E087E2A817A1}"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Another activity located within the outer precincts was industrial-scale ironworking evidence for which was recovered in trial-trenching this summer.  Takes the form of cluster of middle saxon pits filled with slag and recycled iron objects, presumably marking the site of the smithing operation associated with an extensive spread of slag shown up on geophyzz.  This physical evidence can be linked to a royal charter dated 679 granting land with an iron mine formerly belonging to the royal vill at Lyminge to Christ Church - the earliest reference to iron-extraction rights in Anglo-Saxon England.   </a:t>
            </a:r>
            <a:endParaRPr lang="en-US" smtClean="0"/>
          </a:p>
        </p:txBody>
      </p:sp>
      <p:sp>
        <p:nvSpPr>
          <p:cNvPr id="4" name="Slide Number Placeholder 3"/>
          <p:cNvSpPr>
            <a:spLocks noGrp="1"/>
          </p:cNvSpPr>
          <p:nvPr>
            <p:ph type="sldNum" sz="quarter" idx="5"/>
          </p:nvPr>
        </p:nvSpPr>
        <p:spPr/>
        <p:txBody>
          <a:bodyPr/>
          <a:lstStyle/>
          <a:p>
            <a:pPr>
              <a:defRPr/>
            </a:pPr>
            <a:fld id="{38F190CE-B6C9-4548-B723-658688A1B1AF}"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6A53F-2E94-4716-B48F-70FF7ADFEE3D}" type="slidenum">
              <a:rPr lang="en-GB" smtClean="0"/>
              <a:pPr/>
              <a:t>19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09056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what ways were monastic institution</a:t>
            </a:r>
            <a:r>
              <a:rPr lang="en-GB" baseline="0" dirty="0" smtClean="0"/>
              <a:t>s predisposed towards innovations in land-management and estate organisation?  All too easy to imagine that monastic establishments were parachuted fully developed into the Anglo-Saxon landscape</a:t>
            </a:r>
          </a:p>
          <a:p>
            <a:r>
              <a:rPr lang="en-GB" baseline="0" dirty="0" smtClean="0"/>
              <a:t>Pioneered a more organised, intensive and technologically innovative land-management regime</a:t>
            </a:r>
          </a:p>
          <a:p>
            <a:endParaRPr lang="en-GB" dirty="0"/>
          </a:p>
        </p:txBody>
      </p:sp>
      <p:sp>
        <p:nvSpPr>
          <p:cNvPr id="4" name="Slide Number Placeholder 3"/>
          <p:cNvSpPr>
            <a:spLocks noGrp="1"/>
          </p:cNvSpPr>
          <p:nvPr>
            <p:ph type="sldNum" sz="quarter" idx="10"/>
          </p:nvPr>
        </p:nvSpPr>
        <p:spPr/>
        <p:txBody>
          <a:bodyPr/>
          <a:lstStyle/>
          <a:p>
            <a:fld id="{5BE6A53F-2E94-4716-B48F-70FF7ADFEE3D}"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42420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I now want to move away from the spatial characteristics of monastic planning to look more closely at insights gained by preliminary analysis of cultural and </a:t>
            </a:r>
            <a:r>
              <a:rPr lang="en-GB" dirty="0" err="1" smtClean="0"/>
              <a:t>bioarchaeological</a:t>
            </a:r>
            <a:r>
              <a:rPr lang="en-GB" dirty="0" smtClean="0"/>
              <a:t> assemblages recovered from the monastic-phase occupation.  The potential of pits and ditches as traps for cultural and </a:t>
            </a:r>
            <a:r>
              <a:rPr lang="en-GB" dirty="0" err="1" smtClean="0"/>
              <a:t>bioarchaeological</a:t>
            </a:r>
            <a:r>
              <a:rPr lang="en-GB" dirty="0" smtClean="0"/>
              <a:t> material was maximised by a blanket policy of dry sieving of all stratified contexts together with extensive bulk sampling for on-site environmental flotation.  As a result, </a:t>
            </a:r>
            <a:r>
              <a:rPr lang="en-GB" dirty="0" err="1" smtClean="0"/>
              <a:t>Lyminge</a:t>
            </a:r>
            <a:r>
              <a:rPr lang="en-GB" dirty="0" smtClean="0"/>
              <a:t> has generated some of the richest </a:t>
            </a:r>
            <a:r>
              <a:rPr lang="en-GB" dirty="0" err="1" smtClean="0"/>
              <a:t>artefactual</a:t>
            </a:r>
            <a:r>
              <a:rPr lang="en-GB" dirty="0" smtClean="0"/>
              <a:t>, </a:t>
            </a:r>
            <a:r>
              <a:rPr lang="en-GB" dirty="0" err="1" smtClean="0"/>
              <a:t>zooarachaeological</a:t>
            </a:r>
            <a:r>
              <a:rPr lang="en-GB" dirty="0" smtClean="0"/>
              <a:t> and </a:t>
            </a:r>
            <a:r>
              <a:rPr lang="en-GB" dirty="0" err="1" smtClean="0"/>
              <a:t>palaeoecological</a:t>
            </a:r>
            <a:r>
              <a:rPr lang="en-GB" dirty="0" smtClean="0"/>
              <a:t> assemblages form Middle Saxon England south of the river Thames.  When combined with the extensive deposits gained from the early settlement focus, these assemblages provide a powerful tool for tracking diachronic changes in daily life between the 6</a:t>
            </a:r>
            <a:r>
              <a:rPr lang="en-GB" baseline="30000" dirty="0" smtClean="0"/>
              <a:t>th</a:t>
            </a:r>
            <a:r>
              <a:rPr lang="en-GB" dirty="0" smtClean="0"/>
              <a:t> and the 9</a:t>
            </a:r>
            <a:r>
              <a:rPr lang="en-GB" baseline="30000" dirty="0" smtClean="0"/>
              <a:t>th</a:t>
            </a:r>
            <a:r>
              <a:rPr lang="en-GB" dirty="0" smtClean="0"/>
              <a:t> centuries AD.  I don’t have time to examine all of these strands today, so will instead confine myself to a selection which in their own way demonstrate </a:t>
            </a:r>
            <a:r>
              <a:rPr lang="en-GB" dirty="0" err="1" smtClean="0"/>
              <a:t>Lyminge’s</a:t>
            </a:r>
            <a:r>
              <a:rPr lang="en-GB" dirty="0" smtClean="0"/>
              <a:t> potential to chart the social dynamics of monastic foundation at a Kentish royal </a:t>
            </a:r>
            <a:r>
              <a:rPr lang="en-GB" dirty="0" err="1" smtClean="0"/>
              <a:t>vill</a:t>
            </a:r>
            <a:r>
              <a:rPr lang="en-GB" dirty="0" smtClean="0"/>
              <a:t>. </a:t>
            </a:r>
          </a:p>
          <a:p>
            <a:endParaRPr lang="en-GB" dirty="0" smtClean="0"/>
          </a:p>
          <a:p>
            <a:r>
              <a:rPr lang="en-GB" dirty="0" smtClean="0"/>
              <a:t>In this discussion I will be emphasising changing patterns of interaction with the wider world as crucial to shaping the cultural identity and material practices of Anglo-Saxon </a:t>
            </a:r>
            <a:r>
              <a:rPr lang="en-GB" dirty="0" err="1" smtClean="0"/>
              <a:t>Lyminge</a:t>
            </a:r>
            <a:r>
              <a:rPr lang="en-GB" dirty="0" smtClean="0"/>
              <a:t> over this period of crucial social transformation.  In pursuing these themes there is clear potential to integrate a historical dimension in the form of charter evidence which documents in some detail the growth of the monastic endowment and its economic resources between the 7</a:t>
            </a:r>
            <a:r>
              <a:rPr lang="en-GB" baseline="30000" dirty="0" smtClean="0"/>
              <a:t>th</a:t>
            </a:r>
            <a:r>
              <a:rPr lang="en-GB" dirty="0" smtClean="0"/>
              <a:t> and early 9</a:t>
            </a:r>
            <a:r>
              <a:rPr lang="en-GB" baseline="30000" dirty="0" smtClean="0"/>
              <a:t>th</a:t>
            </a:r>
            <a:r>
              <a:rPr lang="en-GB" dirty="0" smtClean="0"/>
              <a:t> centuries AD.  </a:t>
            </a:r>
          </a:p>
          <a:p>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6A53F-2E94-4716-B48F-70FF7ADFEE3D}" type="slidenum">
              <a:rPr lang="en-GB" smtClean="0"/>
              <a:pPr/>
              <a:t>21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066171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C75E398A-F492-453E-A74E-B740646E4116}" type="slidenum">
              <a:rPr lang="en-GB" smtClean="0">
                <a:solidFill>
                  <a:prstClr val="black"/>
                </a:solidFill>
              </a:rPr>
              <a:pPr>
                <a:defRPr/>
              </a:pPr>
              <a:t>22</a:t>
            </a:fld>
            <a:endParaRPr lang="en-GB" smtClean="0">
              <a:solidFill>
                <a:prstClr val="black"/>
              </a:solidFill>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err="1" smtClean="0"/>
              <a:t>Lyminge</a:t>
            </a:r>
            <a:r>
              <a:rPr lang="en-GB" dirty="0" smtClean="0"/>
              <a:t> has produced a rich abundance of fish bone, particularly from the 8/9</a:t>
            </a:r>
            <a:r>
              <a:rPr lang="en-GB" baseline="30000" dirty="0" smtClean="0"/>
              <a:t>th</a:t>
            </a:r>
            <a:r>
              <a:rPr lang="en-GB" dirty="0" smtClean="0"/>
              <a:t> c phases.  This demonstrates a dramatic rise to dominance of marine species, large fish well represented in hand-collected/dry sieved assemblage.  Bulk samples indicate that these catches supplemented smaller estuarine species, a food resource also represented in bulk samples from the early settlement focus.  And here we may note that neighbouring village of </a:t>
            </a:r>
            <a:r>
              <a:rPr lang="en-GB" dirty="0" err="1" smtClean="0"/>
              <a:t>Elham</a:t>
            </a:r>
            <a:r>
              <a:rPr lang="en-GB" dirty="0" smtClean="0"/>
              <a:t>, makes a direct </a:t>
            </a:r>
            <a:r>
              <a:rPr lang="en-GB" dirty="0" err="1" smtClean="0"/>
              <a:t>toponymic</a:t>
            </a:r>
            <a:r>
              <a:rPr lang="en-GB" dirty="0" smtClean="0"/>
              <a:t> reference to the harvesting of such catches in local rivers and streams. An intensification in the exploitation of coastal habitats is also reflected in an upsurge in various species of marine </a:t>
            </a:r>
            <a:r>
              <a:rPr lang="en-GB" dirty="0" err="1" smtClean="0"/>
              <a:t>mollusca</a:t>
            </a:r>
            <a:r>
              <a:rPr lang="en-GB" dirty="0" smtClean="0"/>
              <a:t> collected from the monastic-phase occupation.  Here we have unequivocal evidence for a shift to a marine-influenced dietary regime that could have very well been triggered by monastic food restrictions of the type laid out in the Rule of St Benedict.  </a:t>
            </a:r>
          </a:p>
          <a:p>
            <a:pPr eaLnBrk="1" hangingPunct="1"/>
            <a:endParaRPr lang="en-GB" dirty="0" smtClean="0"/>
          </a:p>
          <a:p>
            <a:pPr eaLnBrk="1" hangingPunct="1"/>
            <a:r>
              <a:rPr lang="en-GB" dirty="0" smtClean="0"/>
              <a:t>The Whale and Beowulf, highlight a deep-rooted primal fear of watery environments and the creatures they contain (</a:t>
            </a:r>
            <a:r>
              <a:rPr lang="en-GB" dirty="0" err="1" smtClean="0"/>
              <a:t>Pentz</a:t>
            </a:r>
            <a:r>
              <a:rPr lang="en-GB" dirty="0" smtClean="0"/>
              <a:t> 2000:27; Cohen 2010:2-3). In many respects it can be suggested that watery places such as tides and marshes, as well as marine environments continued to represent liminal zones or a ‘blue wilderness’ during this period (</a:t>
            </a:r>
            <a:r>
              <a:rPr lang="en-GB" dirty="0" err="1" smtClean="0"/>
              <a:t>Pluskowski</a:t>
            </a:r>
            <a:r>
              <a:rPr lang="en-GB" dirty="0" smtClean="0"/>
              <a:t> 2010a:104; Price 2010:xv). </a:t>
            </a:r>
          </a:p>
          <a:p>
            <a:pPr eaLnBrk="1" hangingPunct="1"/>
            <a:endParaRPr lang="en-GB" dirty="0" smtClean="0"/>
          </a:p>
          <a:p>
            <a:pPr eaLnBrk="1" hangingPunct="1"/>
            <a:r>
              <a:rPr lang="en-GB" dirty="0" smtClean="0"/>
              <a:t>Life of St Wilfred ‘he</a:t>
            </a:r>
            <a:r>
              <a:rPr lang="en-GB" baseline="0" dirty="0" smtClean="0"/>
              <a:t> arrived among the </a:t>
            </a:r>
            <a:r>
              <a:rPr lang="en-GB" baseline="0" dirty="0" err="1" smtClean="0"/>
              <a:t>S.Saxons</a:t>
            </a:r>
            <a:r>
              <a:rPr lang="en-GB" baseline="0" dirty="0" smtClean="0"/>
              <a:t> to find them starving because, although they caught eels, they did not know how to fish off-shore. Wilfred taught the people to use nets in the sea and ‘they soon took 300 fish of all kinds’.</a:t>
            </a:r>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Another diachronic pattern that could be similarly is a clear intensification in the consumption of domestic fowl evidently reared on site, a signature which Keith Dobney has recognised in relation to other Anglo-Saxon monastic sites. </a:t>
            </a:r>
          </a:p>
          <a:p>
            <a:endParaRPr lang="en-GB" smtClean="0"/>
          </a:p>
          <a:p>
            <a:r>
              <a:rPr lang="en-GB" smtClean="0"/>
              <a:t>Equally striking is a clear transition in the relative importance of pig to sheep in the two phases of AS occupation.  Whereas pig is the dominant domesticate in the 6/7</a:t>
            </a:r>
            <a:r>
              <a:rPr lang="en-GB" baseline="30000" smtClean="0"/>
              <a:t>th</a:t>
            </a:r>
            <a:r>
              <a:rPr lang="en-GB" smtClean="0"/>
              <a:t> century assemblages, it declines sharply at the expense of sheep in the 8/9</a:t>
            </a:r>
            <a:r>
              <a:rPr lang="en-GB" baseline="30000" smtClean="0"/>
              <a:t>th</a:t>
            </a:r>
            <a:r>
              <a:rPr lang="en-GB" smtClean="0"/>
              <a:t>.  As Naomi Sykes has shown, this pattern accords with wider evidence for a monastic involvement in the expansion of the Anglo-Saxon wool industry, which in Lyminge’s case may have been catalysed by the acquisition of coastal estates on Romney Marsh offering rich saltmarsh grazing. Isotope analysis of the sheep remains, to be undertaken as part of a PhD to take forward integrated analysis of the animal bone assemblages by Zoe Knapp      </a:t>
            </a:r>
          </a:p>
        </p:txBody>
      </p:sp>
      <p:sp>
        <p:nvSpPr>
          <p:cNvPr id="4" name="Slide Number Placeholder 3"/>
          <p:cNvSpPr>
            <a:spLocks noGrp="1"/>
          </p:cNvSpPr>
          <p:nvPr>
            <p:ph type="sldNum" sz="quarter" idx="5"/>
          </p:nvPr>
        </p:nvSpPr>
        <p:spPr/>
        <p:txBody>
          <a:bodyPr/>
          <a:lstStyle/>
          <a:p>
            <a:pPr>
              <a:defRPr/>
            </a:pPr>
            <a:fld id="{49551940-D654-4927-B212-EE05E4E60B6B}"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6A53F-2E94-4716-B48F-70FF7ADFEE3D}" type="slidenum">
              <a:rPr lang="en-GB" smtClean="0"/>
              <a:pPr/>
              <a:t>24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034844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6A53F-2E94-4716-B48F-70FF7ADFEE3D}" type="slidenum">
              <a:rPr lang="en-GB" smtClean="0"/>
              <a:pPr/>
              <a:t>25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471601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hear a reasonable</a:t>
            </a:r>
            <a:r>
              <a:rPr lang="en-GB" baseline="0" dirty="0" smtClean="0"/>
              <a:t> amount of detail of the territorial and economic infrastructure of estates bestowed by kings to newly founded monastic communities.  </a:t>
            </a:r>
            <a:endParaRPr lang="en-GB" dirty="0"/>
          </a:p>
        </p:txBody>
      </p:sp>
      <p:sp>
        <p:nvSpPr>
          <p:cNvPr id="4" name="Slide Number Placeholder 3"/>
          <p:cNvSpPr>
            <a:spLocks noGrp="1"/>
          </p:cNvSpPr>
          <p:nvPr>
            <p:ph type="sldNum" sz="quarter" idx="10"/>
          </p:nvPr>
        </p:nvSpPr>
        <p:spPr/>
        <p:txBody>
          <a:bodyPr/>
          <a:lstStyle/>
          <a:p>
            <a:fld id="{5BE6A53F-2E94-4716-B48F-70FF7ADFEE3D}"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109395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6A53F-2E94-4716-B48F-70FF7ADFEE3D}"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751337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situation</a:t>
            </a:r>
            <a:r>
              <a:rPr lang="en-GB" baseline="0" dirty="0" smtClean="0"/>
              <a:t> is epitomised in Kent.  </a:t>
            </a:r>
            <a:endParaRPr lang="en-GB" dirty="0"/>
          </a:p>
        </p:txBody>
      </p:sp>
      <p:sp>
        <p:nvSpPr>
          <p:cNvPr id="4" name="Slide Number Placeholder 3"/>
          <p:cNvSpPr>
            <a:spLocks noGrp="1"/>
          </p:cNvSpPr>
          <p:nvPr>
            <p:ph type="sldNum" sz="quarter" idx="10"/>
          </p:nvPr>
        </p:nvSpPr>
        <p:spPr/>
        <p:txBody>
          <a:bodyPr/>
          <a:lstStyle/>
          <a:p>
            <a:fld id="{5BE6A53F-2E94-4716-B48F-70FF7ADFEE3D}" type="slidenum">
              <a:rPr lang="en-GB" smtClean="0"/>
              <a:pPr/>
              <a:t>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138139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situation is particularly lamentable given that Kent represents one of the best documented ecclesiastical provinces in pre-Viking England.  Unlike other regions of Anglo-Saxon England, historical sources can provide a fairly detailed characterisation of the early Kentish church offering rich opportunities for inter-disciplinary research and contextualisation of known sites.</a:t>
            </a:r>
          </a:p>
          <a:p>
            <a:pPr>
              <a:lnSpc>
                <a:spcPct val="115000"/>
              </a:lnSpc>
              <a:spcAft>
                <a:spcPts val="1000"/>
              </a:spcAft>
            </a:pPr>
            <a:endParaRPr lang="en-GB" sz="1200" dirty="0" smtClean="0">
              <a:effectLst/>
              <a:latin typeface="+mn-lt"/>
              <a:ea typeface="Calibri"/>
              <a:cs typeface="Times New Roman"/>
            </a:endParaRPr>
          </a:p>
          <a:p>
            <a:pPr>
              <a:lnSpc>
                <a:spcPct val="115000"/>
              </a:lnSpc>
              <a:spcAft>
                <a:spcPts val="1000"/>
              </a:spcAft>
            </a:pPr>
            <a:r>
              <a:rPr lang="en-GB" sz="1200" dirty="0" smtClean="0">
                <a:effectLst/>
                <a:latin typeface="+mn-lt"/>
                <a:ea typeface="Calibri"/>
                <a:cs typeface="Times New Roman"/>
              </a:rPr>
              <a:t>In a charter of 811 for </a:t>
            </a:r>
            <a:r>
              <a:rPr lang="en-GB" sz="1200" dirty="0" err="1" smtClean="0">
                <a:effectLst/>
                <a:latin typeface="+mn-lt"/>
                <a:ea typeface="Calibri"/>
                <a:cs typeface="Times New Roman"/>
              </a:rPr>
              <a:t>Eastry</a:t>
            </a:r>
            <a:r>
              <a:rPr lang="en-GB" sz="1200" dirty="0" smtClean="0">
                <a:effectLst/>
                <a:latin typeface="+mn-lt"/>
                <a:ea typeface="Calibri"/>
                <a:cs typeface="Times New Roman"/>
              </a:rPr>
              <a:t> in Kent, Arch </a:t>
            </a:r>
            <a:r>
              <a:rPr lang="en-GB" sz="1200" dirty="0" err="1" smtClean="0">
                <a:effectLst/>
                <a:latin typeface="+mn-lt"/>
                <a:ea typeface="Calibri"/>
                <a:cs typeface="Times New Roman"/>
              </a:rPr>
              <a:t>Wulfred</a:t>
            </a:r>
            <a:r>
              <a:rPr lang="en-GB" sz="1200" dirty="0" smtClean="0">
                <a:effectLst/>
                <a:latin typeface="+mn-lt"/>
                <a:ea typeface="Calibri"/>
                <a:cs typeface="Times New Roman"/>
              </a:rPr>
              <a:t> states that he gathered small land-units together and formed them into one estate enclosed by a single boundary fence, so that they will be easier to administer and cultivate’.  </a:t>
            </a:r>
          </a:p>
          <a:p>
            <a:pPr>
              <a:lnSpc>
                <a:spcPct val="115000"/>
              </a:lnSpc>
              <a:spcAft>
                <a:spcPts val="1000"/>
              </a:spcAft>
            </a:pPr>
            <a:endParaRPr lang="en-GB" sz="1200" dirty="0" smtClean="0">
              <a:effectLst/>
              <a:latin typeface="+mn-lt"/>
              <a:ea typeface="Calibri"/>
              <a:cs typeface="Times New Roman"/>
            </a:endParaRPr>
          </a:p>
          <a:p>
            <a:pPr>
              <a:lnSpc>
                <a:spcPct val="115000"/>
              </a:lnSpc>
              <a:spcAft>
                <a:spcPts val="1000"/>
              </a:spcAft>
            </a:pPr>
            <a:r>
              <a:rPr lang="en-GB" sz="1200" dirty="0" smtClean="0">
                <a:effectLst/>
                <a:latin typeface="+mn-lt"/>
                <a:ea typeface="Calibri"/>
                <a:cs typeface="Times New Roman"/>
              </a:rPr>
              <a:t>Minster-in-Thanet involved in trade between London and northern Frankish ports – commercial activities of the Thames minsters look like that of better-documented counterparts along the Seine.  Surpluses sold by minster comprised both agricultural bulk products and more specialised commodities – lead, iron, salt, quarrying, monastic specialities of making luxury ecclesiastical items.  </a:t>
            </a:r>
          </a:p>
          <a:p>
            <a:pPr>
              <a:lnSpc>
                <a:spcPct val="115000"/>
              </a:lnSpc>
              <a:spcAft>
                <a:spcPts val="1000"/>
              </a:spcAft>
            </a:pPr>
            <a:endParaRPr lang="en-GB" sz="1200" dirty="0" smtClean="0">
              <a:effectLst/>
              <a:latin typeface="+mn-lt"/>
              <a:ea typeface="Calibri"/>
              <a:cs typeface="Times New Roman"/>
            </a:endParaRPr>
          </a:p>
          <a:p>
            <a:pPr>
              <a:lnSpc>
                <a:spcPct val="115000"/>
              </a:lnSpc>
              <a:spcAft>
                <a:spcPts val="1000"/>
              </a:spcAft>
            </a:pPr>
            <a:r>
              <a:rPr lang="en-GB" sz="1200" dirty="0" smtClean="0">
                <a:effectLst/>
                <a:latin typeface="+mn-lt"/>
                <a:ea typeface="Calibri"/>
                <a:cs typeface="Times New Roman"/>
              </a:rPr>
              <a:t>Pasture by the name of ‘Romney enclosure (</a:t>
            </a:r>
            <a:r>
              <a:rPr lang="en-GB" sz="1200" dirty="0" err="1" smtClean="0">
                <a:effectLst/>
                <a:latin typeface="+mn-lt"/>
                <a:ea typeface="Calibri"/>
                <a:cs typeface="Times New Roman"/>
              </a:rPr>
              <a:t>Rumining</a:t>
            </a:r>
            <a:r>
              <a:rPr lang="en-GB" sz="1200" dirty="0" smtClean="0">
                <a:effectLst/>
                <a:latin typeface="+mn-lt"/>
                <a:ea typeface="Calibri"/>
                <a:cs typeface="Times New Roman"/>
              </a:rPr>
              <a:t> seta) for 300 sheep given to the minster of </a:t>
            </a:r>
            <a:r>
              <a:rPr lang="en-GB" sz="1200" dirty="0" err="1" smtClean="0">
                <a:effectLst/>
                <a:latin typeface="+mn-lt"/>
                <a:ea typeface="Calibri"/>
                <a:cs typeface="Times New Roman"/>
              </a:rPr>
              <a:t>Lyminge</a:t>
            </a:r>
            <a:r>
              <a:rPr lang="en-GB" sz="1200" dirty="0" smtClean="0">
                <a:effectLst/>
                <a:latin typeface="+mn-lt"/>
                <a:ea typeface="Calibri"/>
                <a:cs typeface="Times New Roman"/>
              </a:rPr>
              <a:t> by King </a:t>
            </a:r>
            <a:r>
              <a:rPr lang="en-GB" sz="1200" dirty="0" err="1" smtClean="0">
                <a:effectLst/>
                <a:latin typeface="+mn-lt"/>
                <a:ea typeface="Calibri"/>
                <a:cs typeface="Times New Roman"/>
              </a:rPr>
              <a:t>Wihtred</a:t>
            </a:r>
            <a:r>
              <a:rPr lang="en-GB" sz="1200" dirty="0" smtClean="0">
                <a:effectLst/>
                <a:latin typeface="+mn-lt"/>
                <a:ea typeface="Calibri"/>
                <a:cs typeface="Times New Roman"/>
              </a:rPr>
              <a:t> in AD700.  Most of the 8</a:t>
            </a:r>
            <a:r>
              <a:rPr lang="en-GB" sz="1200" baseline="30000" dirty="0" smtClean="0">
                <a:effectLst/>
                <a:latin typeface="+mn-lt"/>
                <a:ea typeface="Calibri"/>
                <a:cs typeface="Times New Roman"/>
              </a:rPr>
              <a:t>th</a:t>
            </a:r>
            <a:r>
              <a:rPr lang="en-GB" sz="1200" dirty="0" smtClean="0">
                <a:effectLst/>
                <a:latin typeface="+mn-lt"/>
                <a:ea typeface="Calibri"/>
                <a:cs typeface="Times New Roman"/>
              </a:rPr>
              <a:t> and 9</a:t>
            </a:r>
            <a:r>
              <a:rPr lang="en-GB" sz="1200" baseline="30000" dirty="0" smtClean="0">
                <a:effectLst/>
                <a:latin typeface="+mn-lt"/>
                <a:ea typeface="Calibri"/>
                <a:cs typeface="Times New Roman"/>
              </a:rPr>
              <a:t>th</a:t>
            </a:r>
            <a:r>
              <a:rPr lang="en-GB" sz="1200" dirty="0" smtClean="0">
                <a:effectLst/>
                <a:latin typeface="+mn-lt"/>
                <a:ea typeface="Calibri"/>
                <a:cs typeface="Times New Roman"/>
              </a:rPr>
              <a:t> century charters relating to Romney Marsh came from the archives of the double minster of </a:t>
            </a:r>
            <a:r>
              <a:rPr lang="en-GB" sz="1200" dirty="0" err="1" smtClean="0">
                <a:effectLst/>
                <a:latin typeface="+mn-lt"/>
                <a:ea typeface="Calibri"/>
                <a:cs typeface="Times New Roman"/>
              </a:rPr>
              <a:t>Lyminge</a:t>
            </a:r>
            <a:r>
              <a:rPr lang="en-GB" sz="1200" dirty="0" smtClean="0">
                <a:effectLst/>
                <a:latin typeface="+mn-lt"/>
                <a:ea typeface="Calibri"/>
                <a:cs typeface="Times New Roman"/>
              </a:rPr>
              <a:t>.  </a:t>
            </a:r>
          </a:p>
          <a:p>
            <a:pPr>
              <a:lnSpc>
                <a:spcPct val="115000"/>
              </a:lnSpc>
              <a:spcAft>
                <a:spcPts val="1000"/>
              </a:spcAft>
            </a:pPr>
            <a:endParaRPr lang="en-GB" sz="1200" dirty="0" smtClean="0">
              <a:effectLst/>
              <a:latin typeface="+mn-lt"/>
              <a:ea typeface="Calibri"/>
              <a:cs typeface="Times New Roman"/>
            </a:endParaRPr>
          </a:p>
          <a:p>
            <a:pPr>
              <a:lnSpc>
                <a:spcPct val="115000"/>
              </a:lnSpc>
              <a:spcAft>
                <a:spcPts val="1000"/>
              </a:spcAft>
            </a:pPr>
            <a:r>
              <a:rPr lang="en-GB" sz="1200" dirty="0" smtClean="0">
                <a:effectLst/>
                <a:latin typeface="+mn-lt"/>
                <a:ea typeface="Calibri"/>
                <a:cs typeface="Times New Roman"/>
              </a:rPr>
              <a:t>Northern </a:t>
            </a:r>
            <a:r>
              <a:rPr lang="en-GB" sz="1200" dirty="0" err="1" smtClean="0">
                <a:effectLst/>
                <a:latin typeface="+mn-lt"/>
                <a:ea typeface="Calibri"/>
                <a:cs typeface="Times New Roman"/>
              </a:rPr>
              <a:t>Frankia</a:t>
            </a:r>
            <a:r>
              <a:rPr lang="en-GB" sz="1200" dirty="0" smtClean="0">
                <a:effectLst/>
                <a:latin typeface="+mn-lt"/>
                <a:ea typeface="Calibri"/>
                <a:cs typeface="Times New Roman"/>
              </a:rPr>
              <a:t> – Sited at existing royal villa.  They had a landed patrimony, that, from the moment of their foundation, was usually endowed with production centres and already exploited by those peasants/slaves who had been given with it. Granted coastal estates providing extensive stock-raising, salt production and fishing/trading sites.</a:t>
            </a:r>
          </a:p>
          <a:p>
            <a:endParaRPr lang="en-GB"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6A53F-2E94-4716-B48F-70FF7ADFEE3D}" type="slidenum">
              <a:rPr lang="en-GB" smtClean="0"/>
              <a:pPr/>
              <a:t>7</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311756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The </a:t>
            </a:r>
            <a:r>
              <a:rPr lang="en-GB" dirty="0" err="1" smtClean="0"/>
              <a:t>Lyminge</a:t>
            </a:r>
            <a:r>
              <a:rPr lang="en-GB" dirty="0" smtClean="0"/>
              <a:t> project represents an attempt to redress the balance in the particular socio-political context of Kent - a region crucial to the earliest stages of the AS conversion and one of the founts of early English monasticism.</a:t>
            </a:r>
          </a:p>
          <a:p>
            <a:endParaRPr lang="en-GB" dirty="0" smtClean="0"/>
          </a:p>
          <a:p>
            <a:r>
              <a:rPr lang="en-GB" dirty="0" smtClean="0"/>
              <a:t>If we look at previous in the region we can see that it epitomises many of the problems noted nationally: keyhole glimpses, focus on cores and urban minsters.  It is something of a paradox that whilst Kent with its impressive </a:t>
            </a:r>
            <a:r>
              <a:rPr lang="en-GB" dirty="0" err="1" smtClean="0"/>
              <a:t>ecclesiatical</a:t>
            </a:r>
            <a:r>
              <a:rPr lang="en-GB" dirty="0" smtClean="0"/>
              <a:t> heritage is central to public and academic perceptions of the beginnings of Anglo-Saxon monastic culture, we know remarkably little about how life was organised in its earliest monastic institutions from a material perspective.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President, Fellows and guests, it is a great pleasure to be able to speak to you from this platform about my on-going research at Lyminge, Kent.  Not least, it provides me with the opportunity to record my personal gratitude to the Society for its generosity in providing funding for the 2010 excavations and for a subsequent phase of preliminary post-excavation analysis, the results of which I will be drawing upon in various parts of my talk. But the debt of gratitude goes back further than that, for the Society was also a generous supporter of my previous research at Bishopstone, an exercise in village core archaeology targeting Anglo-Saxon antecedents, which provided the perfect training-ground for its more ambitious successor.  Today’s platform also happens to be particularly timely, for it falls at the cusp of an energetic and exciting new phase in the evolution of the Lyminge project spurred by a major grant from the AHRC in June to support a further 3-year campaign of research and excavation.  This fresh investment has already begun to pay dividends, as some of you may have seen from recent media coverage of major new Anglo-Saxon remains uncovered in this summer’s inaugural campaign, on which more later.  </a:t>
            </a:r>
          </a:p>
          <a:p>
            <a:endParaRPr lang="en-GB" smtClean="0"/>
          </a:p>
          <a:p>
            <a:r>
              <a:rPr lang="en-GB" smtClean="0"/>
              <a:t>I want to start my talk by considering the wider academic context framing the Lyminge project before providing a synopsis of its results structured as a chronological narrative spanning the late 5</a:t>
            </a:r>
            <a:r>
              <a:rPr lang="en-GB" baseline="30000" smtClean="0"/>
              <a:t>th</a:t>
            </a:r>
            <a:r>
              <a:rPr lang="en-GB" smtClean="0"/>
              <a:t> to the 9</a:t>
            </a:r>
            <a:r>
              <a:rPr lang="en-GB" baseline="30000" smtClean="0"/>
              <a:t>th</a:t>
            </a:r>
            <a:r>
              <a:rPr lang="en-GB" smtClean="0"/>
              <a:t> centuries AD.  The key point that I want to demonstrate in today’s talk is the potential that Lyminge holds as an archaeological case-study for examining the social dynamics of monastic foundation in Anglo-Saxon England. </a:t>
            </a:r>
          </a:p>
        </p:txBody>
      </p:sp>
      <p:sp>
        <p:nvSpPr>
          <p:cNvPr id="4" name="Slide Number Placeholder 3"/>
          <p:cNvSpPr>
            <a:spLocks noGrp="1"/>
          </p:cNvSpPr>
          <p:nvPr>
            <p:ph type="sldNum" sz="quarter" idx="5"/>
          </p:nvPr>
        </p:nvSpPr>
        <p:spPr/>
        <p:txBody>
          <a:bodyPr/>
          <a:lstStyle/>
          <a:p>
            <a:pPr>
              <a:defRPr/>
            </a:pPr>
            <a:fld id="{01B3E956-7FA4-4BFE-8A32-EE46132C44EB}" type="slidenum">
              <a:rPr lang="en-GB">
                <a:solidFill>
                  <a:prstClr val="black"/>
                </a:solidFill>
              </a:rPr>
              <a:pPr>
                <a:def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352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9907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56F4A8-2816-4C6C-B6E8-8F73CBC88B9F}"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A3DF18-72FF-4F75-8C60-C38D3C0B23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51543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69665C-6168-4169-A6A6-7542F09D1111}"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5A9AEC-2B23-4CD2-B4EE-0D48240B0D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1628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9972353-5D55-42D3-89CD-09211209FCE5}"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9F2B6F-6FC3-4926-ADF6-CFE416907F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72568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6949D0-8C2F-40CF-978F-99F7FFA560B9}"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FCACED-A408-4666-AFBA-3AF3717B4E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60260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51CC5D-B2CF-41C0-B7CA-2527196D002B}"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F9AB74-DD16-48F0-9AFA-648B286EC4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656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6AE543-E5B2-42A8-8B98-0CE9CB991A1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DDB9BA-0436-4D84-ABF9-A9A38F7856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146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F0A56E-02A0-4BA9-8851-CD503F7A745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6DC398-3F19-4463-B04E-A77110E62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9418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2150DB-5B67-4CA4-8063-F6E0E70A2336}"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5D0AC1-B49F-4CC3-B37C-8A8E91DFA7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9020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39CC2A-E903-4A1B-A539-D81861B42010}"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7C7B19-C4C4-4833-A618-0286D37CFC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24070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1DA743-8199-4B8F-B941-AEE4B53992F4}"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9684C6-2D3C-4FFF-9A80-94A9371F87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21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1826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96362A-48B4-48D6-AB35-41667C0402EB}"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085090-5EA7-45AE-985D-79E3327EE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20240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C69E-8006-4807-A50D-DE07CF82C6B0}"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9A4BEC-1FA8-4C28-A855-AC2AB1B8F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31095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9077D2-7909-486A-87EF-4ADA082F65F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B113EF-2FA9-48E2-8D6D-DE612AB5B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8402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A571F5-5624-451E-B1FD-8245C95731A0}"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C957FE-FE59-482D-9C5D-44AF796B8B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7908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EB77998-089B-4467-92CE-CCDF774D839B}"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171BAA7-CB6C-4E8F-92C7-512A1B56AD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97613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128848-E975-456B-9F0A-506D53E55E52}"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05F2BC-DC99-4ED9-BA52-9AF3A3F35F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18586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F25B46-8859-4D82-B3DD-BA2494EF1BEE}"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F92F-DD24-4127-B122-91513C9321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5594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7916D-EAAD-4054-8DE7-81818B6AD7C6}"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EBD5FC-8F9A-450F-BB6D-47C971FE60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5715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5187FC-CBCB-4BAF-8911-C622543E29E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57960-A093-4FE0-8F43-2386B71A55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27902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E7D143-F7E0-463D-94FE-8C60EE367F4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B1DAB1-67D3-4837-900D-5CC017840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976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0843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3A469C-BB30-42FB-8393-EBAFD3CD9669}"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C2996F-5D08-4E4E-A235-986F5CE61A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28799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1DA743-8199-4B8F-B941-AEE4B53992F4}"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9684C6-2D3C-4FFF-9A80-94A9371F87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42034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96362A-48B4-48D6-AB35-41667C0402EB}"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085090-5EA7-45AE-985D-79E3327EE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61906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C69E-8006-4807-A50D-DE07CF82C6B0}"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9A4BEC-1FA8-4C28-A855-AC2AB1B8F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71415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9077D2-7909-486A-87EF-4ADA082F65F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B113EF-2FA9-48E2-8D6D-DE612AB5B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88491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A571F5-5624-451E-B1FD-8245C95731A0}"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C957FE-FE59-482D-9C5D-44AF796B8B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2074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EB77998-089B-4467-92CE-CCDF774D839B}"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171BAA7-CB6C-4E8F-92C7-512A1B56AD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0852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128848-E975-456B-9F0A-506D53E55E52}"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05F2BC-DC99-4ED9-BA52-9AF3A3F35F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374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F25B46-8859-4D82-B3DD-BA2494EF1BEE}"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F92F-DD24-4127-B122-91513C9321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536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7916D-EAAD-4054-8DE7-81818B6AD7C6}"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EBD5FC-8F9A-450F-BB6D-47C971FE60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54280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5187FC-CBCB-4BAF-8911-C622543E29E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57960-A093-4FE0-8F43-2386B71A55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58025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E7D143-F7E0-463D-94FE-8C60EE367F4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B1DAB1-67D3-4837-900D-5CC017840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21185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3A469C-BB30-42FB-8393-EBAFD3CD9669}"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C2996F-5D08-4E4E-A235-986F5CE61A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97506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1DA743-8199-4B8F-B941-AEE4B53992F4}"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9684C6-2D3C-4FFF-9A80-94A9371F87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39145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96362A-48B4-48D6-AB35-41667C0402EB}"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085090-5EA7-45AE-985D-79E3327EE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87170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C69E-8006-4807-A50D-DE07CF82C6B0}"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9A4BEC-1FA8-4C28-A855-AC2AB1B8F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76159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9077D2-7909-486A-87EF-4ADA082F65F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B113EF-2FA9-48E2-8D6D-DE612AB5B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80361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A571F5-5624-451E-B1FD-8245C95731A0}"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C957FE-FE59-482D-9C5D-44AF796B8B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27548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EB77998-089B-4467-92CE-CCDF774D839B}"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171BAA7-CB6C-4E8F-92C7-512A1B56AD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91723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128848-E975-456B-9F0A-506D53E55E52}"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05F2BC-DC99-4ED9-BA52-9AF3A3F35F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0589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83335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F25B46-8859-4D82-B3DD-BA2494EF1BEE}"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F92F-DD24-4127-B122-91513C9321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05736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7916D-EAAD-4054-8DE7-81818B6AD7C6}"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EBD5FC-8F9A-450F-BB6D-47C971FE60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45165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5187FC-CBCB-4BAF-8911-C622543E29E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57960-A093-4FE0-8F43-2386B71A55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58653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E7D143-F7E0-463D-94FE-8C60EE367F4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B1DAB1-67D3-4837-900D-5CC017840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94210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3A469C-BB30-42FB-8393-EBAFD3CD9669}"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C2996F-5D08-4E4E-A235-986F5CE61A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1413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99130C-B7E4-4398-BF75-56F8A072B8D9}"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8DDEEE-DD4E-4C12-A5FA-53F930B401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52127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3278D-1B60-4B36-98A9-9D58777169B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45A83-A9F3-4BA5-B20D-84D0561C74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3016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296FB1-7BFD-47EC-894B-652D27BA9398}"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8419A3-0D41-4C51-9608-54687C0E1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8831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56F4A8-2816-4C6C-B6E8-8F73CBC88B9F}"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A3DF18-72FF-4F75-8C60-C38D3C0B23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37780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69665C-6168-4169-A6A6-7542F09D1111}"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5A9AEC-2B23-4CD2-B4EE-0D48240B0D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921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19184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9972353-5D55-42D3-89CD-09211209FCE5}"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9F2B6F-6FC3-4926-ADF6-CFE416907F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9790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6949D0-8C2F-40CF-978F-99F7FFA560B9}"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FCACED-A408-4666-AFBA-3AF3717B4E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0149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51CC5D-B2CF-41C0-B7CA-2527196D002B}"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F9AB74-DD16-48F0-9AFA-648B286EC4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07021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6AE543-E5B2-42A8-8B98-0CE9CB991A1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DDB9BA-0436-4D84-ABF9-A9A38F7856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4566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F0A56E-02A0-4BA9-8851-CD503F7A745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6DC398-3F19-4463-B04E-A77110E62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9721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2150DB-5B67-4CA4-8063-F6E0E70A2336}"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5D0AC1-B49F-4CC3-B37C-8A8E91DFA7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73142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39CC2A-E903-4A1B-A539-D81861B42010}"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7C7B19-C4C4-4833-A618-0286D37CFC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4436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99130C-B7E4-4398-BF75-56F8A072B8D9}"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8DDEEE-DD4E-4C12-A5FA-53F930B401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37762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3278D-1B60-4B36-98A9-9D58777169B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45A83-A9F3-4BA5-B20D-84D0561C74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29957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296FB1-7BFD-47EC-894B-652D27BA9398}"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8419A3-0D41-4C51-9608-54687C0E1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596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96587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56F4A8-2816-4C6C-B6E8-8F73CBC88B9F}"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A3DF18-72FF-4F75-8C60-C38D3C0B23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14087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69665C-6168-4169-A6A6-7542F09D1111}"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5A9AEC-2B23-4CD2-B4EE-0D48240B0D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89524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9972353-5D55-42D3-89CD-09211209FCE5}"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9F2B6F-6FC3-4926-ADF6-CFE416907F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52094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6949D0-8C2F-40CF-978F-99F7FFA560B9}"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FCACED-A408-4666-AFBA-3AF3717B4E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94888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51CC5D-B2CF-41C0-B7CA-2527196D002B}"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F9AB74-DD16-48F0-9AFA-648B286EC4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08678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6AE543-E5B2-42A8-8B98-0CE9CB991A1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DDB9BA-0436-4D84-ABF9-A9A38F7856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77255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F0A56E-02A0-4BA9-8851-CD503F7A745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6DC398-3F19-4463-B04E-A77110E62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7111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2150DB-5B67-4CA4-8063-F6E0E70A2336}"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5D0AC1-B49F-4CC3-B37C-8A8E91DFA7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2727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39CC2A-E903-4A1B-A539-D81861B42010}"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7C7B19-C4C4-4833-A618-0286D37CFC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916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661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6953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971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2676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04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614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56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7935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7592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4568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54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3386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553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81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054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593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670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8916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701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590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2868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627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059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9329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726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2533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6110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886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2327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880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462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1745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1449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942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4477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480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062665"/>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883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5384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5148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943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768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1184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3394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024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2944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293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4294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048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7773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7512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1084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2794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0920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6646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8535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158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425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991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3015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0697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8180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E42DA33-F7D5-468F-9AE8-8FF1DA0C139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5834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974745-41CA-42E4-9341-62E7214C1B37}"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9314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B14C91-ACA0-4F3F-AFAD-87015F2539E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6393425"/>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D0B337-7F3A-4D96-B4E2-C242AFEED08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267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4B736-0AAB-4B7B-9A20-8E39B10D29E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8345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1E879B7-BABB-4EE7-A978-D5E45CF7FB8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2378638"/>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AE14A-BFEC-462A-9E5F-A799BFA96D9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63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1754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7026C-4714-4916-8F84-DC3FDFC993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7597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239467"/>
      </p:ext>
    </p:extLst>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2000640-FB63-4D20-959B-E55C2628580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4327697"/>
      </p:ext>
    </p:extLst>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EAF811-7CBE-42C9-A4A6-A8D015EC65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445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F199566-ECF9-49E2-B3A5-B1FBDA52EC3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345348"/>
      </p:ext>
    </p:extLst>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99130C-B7E4-4398-BF75-56F8A072B8D9}"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8DDEEE-DD4E-4C12-A5FA-53F930B401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9123830"/>
      </p:ext>
    </p:extLst>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3278D-1B60-4B36-98A9-9D58777169B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45A83-A9F3-4BA5-B20D-84D0561C74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6459041"/>
      </p:ext>
    </p:extLst>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296FB1-7BFD-47EC-894B-652D27BA9398}"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8419A3-0D41-4C51-9608-54687C0E1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996348"/>
      </p:ext>
    </p:extLst>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56F4A8-2816-4C6C-B6E8-8F73CBC88B9F}"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A3DF18-72FF-4F75-8C60-C38D3C0B23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2590997"/>
      </p:ext>
    </p:extLst>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69665C-6168-4169-A6A6-7542F09D1111}" type="datetimeFigureOut">
              <a:rPr lang="en-US">
                <a:solidFill>
                  <a:prstClr val="black">
                    <a:tint val="75000"/>
                  </a:prstClr>
                </a:solidFill>
              </a:rPr>
              <a:pPr>
                <a:defRPr/>
              </a:pPr>
              <a:t>4/9/13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5A9AEC-2B23-4CD2-B4EE-0D48240B0D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989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8DB82-3219-4077-A81F-1C69F73FC60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3231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9972353-5D55-42D3-89CD-09211209FCE5}"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9F2B6F-6FC3-4926-ADF6-CFE416907F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7039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6949D0-8C2F-40CF-978F-99F7FFA560B9}" type="datetimeFigureOut">
              <a:rPr lang="en-US">
                <a:solidFill>
                  <a:prstClr val="black">
                    <a:tint val="75000"/>
                  </a:prstClr>
                </a:solidFill>
              </a:rPr>
              <a:pPr>
                <a:defRPr/>
              </a:pPr>
              <a:t>4/9/13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8FCACED-A408-4666-AFBA-3AF3717B4E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7825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51CC5D-B2CF-41C0-B7CA-2527196D002B}"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F9AB74-DD16-48F0-9AFA-648B286EC4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979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6AE543-E5B2-42A8-8B98-0CE9CB991A15}" type="datetimeFigureOut">
              <a:rPr lang="en-US">
                <a:solidFill>
                  <a:prstClr val="black">
                    <a:tint val="75000"/>
                  </a:prstClr>
                </a:solidFill>
              </a:rPr>
              <a:pPr>
                <a:defRPr/>
              </a:pPr>
              <a:t>4/9/13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DDB9BA-0436-4D84-ABF9-A9A38F7856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7711501"/>
      </p:ext>
    </p:extLst>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F0A56E-02A0-4BA9-8851-CD503F7A745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6DC398-3F19-4463-B04E-A77110E62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5841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2150DB-5B67-4CA4-8063-F6E0E70A2336}"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5D0AC1-B49F-4CC3-B37C-8A8E91DFA7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587129"/>
      </p:ext>
    </p:extLst>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39CC2A-E903-4A1B-A539-D81861B42010}" type="datetimeFigureOut">
              <a:rPr lang="en-US">
                <a:solidFill>
                  <a:prstClr val="black">
                    <a:tint val="75000"/>
                  </a:prstClr>
                </a:solidFill>
              </a:rPr>
              <a:pPr>
                <a:defRPr/>
              </a:pPr>
              <a:t>4/9/13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7C7B19-C4C4-4833-A618-0286D37CFC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731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99130C-B7E4-4398-BF75-56F8A072B8D9}"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8DDEEE-DD4E-4C12-A5FA-53F930B401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3496789"/>
      </p:ext>
    </p:extLst>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3278D-1B60-4B36-98A9-9D58777169BC}"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45A83-A9F3-4BA5-B20D-84D0561C74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3993088"/>
      </p:ext>
    </p:extLst>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296FB1-7BFD-47EC-894B-652D27BA9398}"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8419A3-0D41-4C51-9608-54687C0E1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166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slideLayout" Target="../slideLayouts/slideLayout120.xml"/><Relationship Id="rId13" Type="http://schemas.openxmlformats.org/officeDocument/2006/relationships/theme" Target="../theme/theme10.xml"/><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1.xml"/><Relationship Id="rId12" Type="http://schemas.openxmlformats.org/officeDocument/2006/relationships/slideLayout" Target="../slideLayouts/slideLayout132.xml"/><Relationship Id="rId13" Type="http://schemas.openxmlformats.org/officeDocument/2006/relationships/theme" Target="../theme/theme11.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9" Type="http://schemas.openxmlformats.org/officeDocument/2006/relationships/slideLayout" Target="../slideLayouts/slideLayout129.xml"/><Relationship Id="rId10"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slideLayout" Target="../slideLayouts/slideLayout144.xml"/><Relationship Id="rId13" Type="http://schemas.openxmlformats.org/officeDocument/2006/relationships/theme" Target="../theme/theme12.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slideLayout" Target="../slideLayouts/slideLayout156.xml"/><Relationship Id="rId13" Type="http://schemas.openxmlformats.org/officeDocument/2006/relationships/theme" Target="../theme/theme13.xml"/><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7.xml"/><Relationship Id="rId12" Type="http://schemas.openxmlformats.org/officeDocument/2006/relationships/slideLayout" Target="../slideLayouts/slideLayout168.xml"/><Relationship Id="rId13" Type="http://schemas.openxmlformats.org/officeDocument/2006/relationships/theme" Target="../theme/theme14.xml"/><Relationship Id="rId1" Type="http://schemas.openxmlformats.org/officeDocument/2006/relationships/slideLayout" Target="../slideLayouts/slideLayout157.xml"/><Relationship Id="rId2" Type="http://schemas.openxmlformats.org/officeDocument/2006/relationships/slideLayout" Target="../slideLayouts/slideLayout158.xml"/><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slideLayout" Target="../slideLayouts/slideLayout164.xml"/><Relationship Id="rId9" Type="http://schemas.openxmlformats.org/officeDocument/2006/relationships/slideLayout" Target="../slideLayouts/slideLayout165.xml"/><Relationship Id="rId10"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theme" Target="../theme/theme8.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theme" Target="../theme/theme9.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2600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E65C19D2-A5A7-4A37-908F-774C56CC022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0CE5FEFA-16F7-4B15-916E-5A77ABB6D8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470252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E65C19D2-A5A7-4A37-908F-774C56CC022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0CE5FEFA-16F7-4B15-916E-5A77ABB6D8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176719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E65C19D2-A5A7-4A37-908F-774C56CC0223}"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0CE5FEFA-16F7-4B15-916E-5A77ABB6D8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7030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8D24907C-C08D-4535-96D9-B72584B7FB2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40E4271B-4B06-417A-A5EA-A227ED3FA0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763127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8D24907C-C08D-4535-96D9-B72584B7FB2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40E4271B-4B06-417A-A5EA-A227ED3FA0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46766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40721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36757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6802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45595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9989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a:defRPr/>
            </a:pPr>
            <a:fld id="{26C46EE2-EF81-4F56-9BF4-292AA459A9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94829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8D24907C-C08D-4535-96D9-B72584B7FB2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40E4271B-4B06-417A-A5EA-A227ED3FA0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08674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4D4D4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cs typeface="+mn-cs"/>
              </a:defRPr>
            </a:lvl1pPr>
          </a:lstStyle>
          <a:p>
            <a:pPr>
              <a:defRPr/>
            </a:pPr>
            <a:fld id="{8D24907C-C08D-4535-96D9-B72584B7FB2D}" type="datetimeFigureOut">
              <a:rPr lang="en-US">
                <a:solidFill>
                  <a:prstClr val="black">
                    <a:tint val="75000"/>
                  </a:prstClr>
                </a:solidFill>
              </a:rPr>
              <a:pPr>
                <a:defRPr/>
              </a:pPr>
              <a:t>4/9/13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cs typeface="+mn-cs"/>
              </a:defRPr>
            </a:lvl1pPr>
          </a:lstStyle>
          <a:p>
            <a:pPr>
              <a:defRPr/>
            </a:pPr>
            <a:fld id="{40E4271B-4B06-417A-A5EA-A227ED3FA0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873426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1" Type="http://schemas.openxmlformats.org/officeDocument/2006/relationships/slideLayout" Target="../slideLayouts/slideLayout9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9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png"/><Relationship Id="rId1" Type="http://schemas.openxmlformats.org/officeDocument/2006/relationships/slideLayout" Target="../slideLayouts/slideLayout10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10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1" Type="http://schemas.openxmlformats.org/officeDocument/2006/relationships/slideLayout" Target="../slideLayouts/slideLayout13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13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9.xml"/><Relationship Id="rId3"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14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6.png"/><Relationship Id="rId1" Type="http://schemas.openxmlformats.org/officeDocument/2006/relationships/slideLayout" Target="../slideLayouts/slideLayout14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1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4"/>
          <p:cNvSpPr>
            <a:spLocks noGrp="1"/>
          </p:cNvSpPr>
          <p:nvPr>
            <p:ph type="ctrTitle"/>
          </p:nvPr>
        </p:nvSpPr>
        <p:spPr/>
        <p:txBody>
          <a:bodyPr/>
          <a:lstStyle/>
          <a:p>
            <a:pPr eaLnBrk="1" hangingPunct="1"/>
            <a:r>
              <a:rPr lang="en-GB" dirty="0" smtClean="0"/>
              <a:t>Marsh, </a:t>
            </a:r>
            <a:r>
              <a:rPr lang="en-GB" dirty="0" err="1" smtClean="0"/>
              <a:t>Downland</a:t>
            </a:r>
            <a:r>
              <a:rPr lang="en-GB" dirty="0" smtClean="0"/>
              <a:t> and Weald: </a:t>
            </a:r>
            <a:br>
              <a:rPr lang="en-GB" dirty="0" smtClean="0"/>
            </a:br>
            <a:r>
              <a:rPr lang="en-GB" dirty="0" smtClean="0"/>
              <a:t>Monastic foundation and rural intensification in Anglo-Saxon Kent</a:t>
            </a:r>
            <a:br>
              <a:rPr lang="en-GB" dirty="0" smtClean="0"/>
            </a:br>
            <a:r>
              <a:rPr lang="en-GB" dirty="0"/>
              <a:t/>
            </a:r>
            <a:br>
              <a:rPr lang="en-GB" dirty="0"/>
            </a:br>
            <a:r>
              <a:rPr lang="en-GB" dirty="0" smtClean="0"/>
              <a:t/>
            </a:r>
            <a:br>
              <a:rPr lang="en-GB" dirty="0" smtClean="0"/>
            </a:br>
            <a:endParaRPr lang="en-GB" dirty="0" smtClean="0"/>
          </a:p>
        </p:txBody>
      </p:sp>
      <p:sp>
        <p:nvSpPr>
          <p:cNvPr id="2" name="Subtitle 1"/>
          <p:cNvSpPr>
            <a:spLocks noGrp="1"/>
          </p:cNvSpPr>
          <p:nvPr>
            <p:ph type="subTitle" idx="1"/>
          </p:nvPr>
        </p:nvSpPr>
        <p:spPr/>
        <p:txBody>
          <a:bodyPr/>
          <a:lstStyle/>
          <a:p>
            <a:r>
              <a:rPr lang="en-GB" dirty="0" smtClean="0"/>
              <a:t>Gabor Thomas</a:t>
            </a:r>
          </a:p>
          <a:p>
            <a:r>
              <a:rPr lang="en-GB" dirty="0" smtClean="0"/>
              <a:t>University of Reading</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483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Picture 5" descr="Jenkinsplan"/>
          <p:cNvPicPr>
            <a:picLocks noChangeAspect="1" noChangeArrowheads="1"/>
          </p:cNvPicPr>
          <p:nvPr/>
        </p:nvPicPr>
        <p:blipFill>
          <a:blip r:embed="rId3" cstate="print">
            <a:lum bright="-28000" contrast="48000"/>
          </a:blip>
          <a:srcRect/>
          <a:stretch>
            <a:fillRect/>
          </a:stretch>
        </p:blipFill>
        <p:spPr bwMode="auto">
          <a:xfrm>
            <a:off x="0" y="3022600"/>
            <a:ext cx="6178550" cy="383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0" name="Picture 7" descr="jenkinsdig"/>
          <p:cNvPicPr>
            <a:picLocks noChangeAspect="1" noChangeArrowheads="1"/>
          </p:cNvPicPr>
          <p:nvPr/>
        </p:nvPicPr>
        <p:blipFill>
          <a:blip r:embed="rId4" cstate="print">
            <a:lum contrast="24000"/>
          </a:blip>
          <a:srcRect/>
          <a:stretch>
            <a:fillRect/>
          </a:stretch>
        </p:blipFill>
        <p:spPr bwMode="auto">
          <a:xfrm>
            <a:off x="0" y="549275"/>
            <a:ext cx="3697288" cy="2424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ommstone"/>
          <p:cNvPicPr>
            <a:picLocks noChangeAspect="1" noChangeArrowheads="1"/>
          </p:cNvPicPr>
          <p:nvPr/>
        </p:nvPicPr>
        <p:blipFill>
          <a:blip r:embed="rId5" cstate="print"/>
          <a:srcRect/>
          <a:stretch>
            <a:fillRect/>
          </a:stretch>
        </p:blipFill>
        <p:spPr bwMode="auto">
          <a:xfrm>
            <a:off x="4932363" y="0"/>
            <a:ext cx="4211637" cy="2973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BAEBC2AC"/>
          <p:cNvPicPr>
            <a:picLocks noChangeAspect="1" noChangeArrowheads="1"/>
          </p:cNvPicPr>
          <p:nvPr/>
        </p:nvPicPr>
        <p:blipFill>
          <a:blip r:embed="rId6" cstate="print"/>
          <a:srcRect/>
          <a:stretch>
            <a:fillRect/>
          </a:stretch>
        </p:blipFill>
        <p:spPr bwMode="auto">
          <a:xfrm>
            <a:off x="6372225" y="3070225"/>
            <a:ext cx="2771775" cy="378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9" name="Rectangle 9"/>
          <p:cNvSpPr>
            <a:spLocks noGrp="1"/>
          </p:cNvSpPr>
          <p:nvPr>
            <p:ph type="title" idx="4294967295"/>
          </p:nvPr>
        </p:nvSpPr>
        <p:spPr>
          <a:xfrm>
            <a:off x="1" y="0"/>
            <a:ext cx="5292080" cy="549275"/>
          </a:xfrm>
        </p:spPr>
        <p:txBody>
          <a:bodyPr/>
          <a:lstStyle/>
          <a:p>
            <a:r>
              <a:rPr lang="en-GB" sz="2800" dirty="0" smtClean="0">
                <a:solidFill>
                  <a:schemeClr val="bg1"/>
                </a:solidFill>
              </a:rPr>
              <a:t>Antiquarian research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674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0" y="0"/>
            <a:ext cx="4140200" cy="706438"/>
          </a:xfrm>
        </p:spPr>
        <p:txBody>
          <a:bodyPr/>
          <a:lstStyle/>
          <a:p>
            <a:r>
              <a:rPr lang="en-GB" sz="4000" dirty="0" smtClean="0">
                <a:solidFill>
                  <a:schemeClr val="bg1"/>
                </a:solidFill>
              </a:rPr>
              <a:t>Results </a:t>
            </a:r>
            <a:r>
              <a:rPr lang="en-GB" sz="4000" dirty="0" smtClean="0"/>
              <a:t> </a:t>
            </a:r>
          </a:p>
        </p:txBody>
      </p:sp>
      <p:sp>
        <p:nvSpPr>
          <p:cNvPr id="46083" name="Rectangle 3"/>
          <p:cNvSpPr>
            <a:spLocks noGrp="1"/>
          </p:cNvSpPr>
          <p:nvPr>
            <p:ph type="body" idx="1"/>
          </p:nvPr>
        </p:nvSpPr>
        <p:spPr>
          <a:xfrm>
            <a:off x="0" y="836613"/>
            <a:ext cx="4067175" cy="6021387"/>
          </a:xfrm>
        </p:spPr>
        <p:txBody>
          <a:bodyPr>
            <a:normAutofit fontScale="92500" lnSpcReduction="10000"/>
          </a:bodyPr>
          <a:lstStyle/>
          <a:p>
            <a:pPr>
              <a:defRPr/>
            </a:pPr>
            <a:r>
              <a:rPr lang="en-GB" sz="2400" dirty="0" smtClean="0">
                <a:solidFill>
                  <a:schemeClr val="bg1"/>
                </a:solidFill>
              </a:rPr>
              <a:t>Five seasons of open-area excavation, trial-trenching and </a:t>
            </a:r>
            <a:r>
              <a:rPr lang="en-GB" sz="2400" dirty="0" err="1" smtClean="0">
                <a:solidFill>
                  <a:schemeClr val="bg1"/>
                </a:solidFill>
              </a:rPr>
              <a:t>geophyzz</a:t>
            </a:r>
            <a:r>
              <a:rPr lang="en-GB" sz="2400" dirty="0" smtClean="0">
                <a:solidFill>
                  <a:schemeClr val="bg1"/>
                </a:solidFill>
              </a:rPr>
              <a:t> completed since 2008</a:t>
            </a:r>
          </a:p>
          <a:p>
            <a:pPr>
              <a:defRPr/>
            </a:pPr>
            <a:r>
              <a:rPr lang="en-GB" sz="2400" dirty="0" smtClean="0">
                <a:solidFill>
                  <a:schemeClr val="bg1"/>
                </a:solidFill>
              </a:rPr>
              <a:t>Two distinct settlement foci, the earlier (late 5</a:t>
            </a:r>
            <a:r>
              <a:rPr lang="en-GB" sz="2400" baseline="30000" dirty="0" smtClean="0">
                <a:solidFill>
                  <a:schemeClr val="bg1"/>
                </a:solidFill>
              </a:rPr>
              <a:t>th</a:t>
            </a:r>
            <a:r>
              <a:rPr lang="en-GB" sz="2400" dirty="0" smtClean="0">
                <a:solidFill>
                  <a:schemeClr val="bg1"/>
                </a:solidFill>
              </a:rPr>
              <a:t>-early 7</a:t>
            </a:r>
            <a:r>
              <a:rPr lang="en-GB" sz="2400" baseline="30000" dirty="0" smtClean="0">
                <a:solidFill>
                  <a:schemeClr val="bg1"/>
                </a:solidFill>
              </a:rPr>
              <a:t>th</a:t>
            </a:r>
            <a:r>
              <a:rPr lang="en-GB" sz="2400" dirty="0" smtClean="0">
                <a:solidFill>
                  <a:schemeClr val="bg1"/>
                </a:solidFill>
              </a:rPr>
              <a:t> C) culminating in a ‘Great Hall’ complex </a:t>
            </a:r>
          </a:p>
          <a:p>
            <a:pPr>
              <a:defRPr/>
            </a:pPr>
            <a:r>
              <a:rPr lang="en-GB" sz="2400" dirty="0" smtClean="0">
                <a:solidFill>
                  <a:schemeClr val="bg1"/>
                </a:solidFill>
              </a:rPr>
              <a:t>A localised ‘Middle Saxon Shift’, spatial redefinition of settlement around a monastic nucleus established in the later 7</a:t>
            </a:r>
            <a:r>
              <a:rPr lang="en-GB" sz="2400" baseline="30000" dirty="0" smtClean="0">
                <a:solidFill>
                  <a:schemeClr val="bg1"/>
                </a:solidFill>
              </a:rPr>
              <a:t>th</a:t>
            </a:r>
            <a:r>
              <a:rPr lang="en-GB" sz="2400" dirty="0" smtClean="0">
                <a:solidFill>
                  <a:schemeClr val="bg1"/>
                </a:solidFill>
              </a:rPr>
              <a:t> century</a:t>
            </a:r>
          </a:p>
          <a:p>
            <a:pPr>
              <a:defRPr/>
            </a:pPr>
            <a:r>
              <a:rPr lang="en-GB" sz="2400" dirty="0" smtClean="0">
                <a:solidFill>
                  <a:schemeClr val="bg1"/>
                </a:solidFill>
              </a:rPr>
              <a:t>Microcosm for investigating the social dynamics of monastic foundation and Christianisation in Anglo-Saxon Kent.</a:t>
            </a:r>
          </a:p>
        </p:txBody>
      </p:sp>
      <p:pic>
        <p:nvPicPr>
          <p:cNvPr id="40964" name="Picture 3" descr="Fig.1.tif"/>
          <p:cNvPicPr>
            <a:picLocks noChangeAspect="1"/>
          </p:cNvPicPr>
          <p:nvPr/>
        </p:nvPicPr>
        <p:blipFill>
          <a:blip r:embed="rId3" cstate="print"/>
          <a:srcRect/>
          <a:stretch>
            <a:fillRect/>
          </a:stretch>
        </p:blipFill>
        <p:spPr bwMode="auto">
          <a:xfrm>
            <a:off x="4140200" y="33338"/>
            <a:ext cx="5003800" cy="6824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06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Screen Clipping"/>
          <p:cNvPicPr>
            <a:picLocks noChangeAspect="1"/>
          </p:cNvPicPr>
          <p:nvPr/>
        </p:nvPicPr>
        <p:blipFill>
          <a:blip r:embed="rId3" cstate="print"/>
          <a:srcRect/>
          <a:stretch>
            <a:fillRect/>
          </a:stretch>
        </p:blipFill>
        <p:spPr bwMode="auto">
          <a:xfrm>
            <a:off x="12700" y="831850"/>
            <a:ext cx="5684838" cy="595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6627" name="Rectangle 8"/>
          <p:cNvSpPr>
            <a:spLocks noGrp="1"/>
          </p:cNvSpPr>
          <p:nvPr>
            <p:ph type="title" idx="4294967295"/>
          </p:nvPr>
        </p:nvSpPr>
        <p:spPr>
          <a:xfrm>
            <a:off x="1" y="28575"/>
            <a:ext cx="5796136" cy="663575"/>
          </a:xfrm>
        </p:spPr>
        <p:txBody>
          <a:bodyPr/>
          <a:lstStyle/>
          <a:p>
            <a:r>
              <a:rPr lang="en-GB" sz="2800" dirty="0" smtClean="0">
                <a:solidFill>
                  <a:schemeClr val="bg1"/>
                </a:solidFill>
              </a:rPr>
              <a:t>Early Anglo-Saxon settlement focus</a:t>
            </a:r>
          </a:p>
        </p:txBody>
      </p:sp>
      <p:pic>
        <p:nvPicPr>
          <p:cNvPr id="26631" name="Picture 5" descr="LymingeSFB"/>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97538" y="4551363"/>
            <a:ext cx="3460750" cy="2306637"/>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632" name="Picture 8"/>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97538" y="2349500"/>
            <a:ext cx="3446462" cy="2298700"/>
          </a:xfrm>
          <a:prstGeom prst="rect">
            <a:avLst/>
          </a:prstGeom>
          <a:noFill/>
          <a:ln w="381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4" descr="SFB1fullex1"/>
          <p:cNvPicPr>
            <a:picLocks noChangeAspect="1" noChangeArrowheads="1"/>
          </p:cNvPicPr>
          <p:nvPr/>
        </p:nvPicPr>
        <p:blipFill>
          <a:blip r:embed="rId6" cstate="print"/>
          <a:srcRect/>
          <a:stretch>
            <a:fillRect/>
          </a:stretch>
        </p:blipFill>
        <p:spPr bwMode="auto">
          <a:xfrm>
            <a:off x="5697538" y="0"/>
            <a:ext cx="3446462" cy="229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Oval 10"/>
          <p:cNvSpPr/>
          <p:nvPr/>
        </p:nvSpPr>
        <p:spPr>
          <a:xfrm rot="529473">
            <a:off x="2535470" y="1225212"/>
            <a:ext cx="1933888" cy="5517104"/>
          </a:xfrm>
          <a:prstGeom prst="ellipse">
            <a:avLst/>
          </a:prstGeom>
          <a:solidFill>
            <a:srgbClr val="4F81BD">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i="1">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709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4" descr="1522-78-em.jpg"/>
          <p:cNvPicPr>
            <a:picLocks noChangeAspect="1"/>
          </p:cNvPicPr>
          <p:nvPr/>
        </p:nvPicPr>
        <p:blipFill>
          <a:blip r:embed="rId3" cstate="print"/>
          <a:srcRect/>
          <a:stretch>
            <a:fillRect/>
          </a:stretch>
        </p:blipFill>
        <p:spPr bwMode="auto">
          <a:xfrm>
            <a:off x="49213" y="792163"/>
            <a:ext cx="9075737" cy="6046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8676" name="Picture 2" descr="Fig.5.jpg"/>
          <p:cNvPicPr>
            <a:picLocks noChangeAspect="1"/>
          </p:cNvPicPr>
          <p:nvPr/>
        </p:nvPicPr>
        <p:blipFill>
          <a:blip r:embed="rId4" cstate="print"/>
          <a:srcRect/>
          <a:stretch>
            <a:fillRect/>
          </a:stretch>
        </p:blipFill>
        <p:spPr bwMode="auto">
          <a:xfrm>
            <a:off x="6408738" y="4697413"/>
            <a:ext cx="2716212" cy="2160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8677" name="Picture 1" descr="Fig.4.jpg"/>
          <p:cNvPicPr>
            <a:picLocks noChangeAspect="1"/>
          </p:cNvPicPr>
          <p:nvPr/>
        </p:nvPicPr>
        <p:blipFill>
          <a:blip r:embed="rId5" cstate="print"/>
          <a:srcRect/>
          <a:stretch>
            <a:fillRect/>
          </a:stretch>
        </p:blipFill>
        <p:spPr bwMode="auto">
          <a:xfrm>
            <a:off x="68263" y="836613"/>
            <a:ext cx="2759075" cy="207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9701" name="Title 1"/>
          <p:cNvSpPr>
            <a:spLocks noGrp="1"/>
          </p:cNvSpPr>
          <p:nvPr>
            <p:ph type="title"/>
          </p:nvPr>
        </p:nvSpPr>
        <p:spPr>
          <a:xfrm>
            <a:off x="1123950" y="0"/>
            <a:ext cx="6477000" cy="692150"/>
          </a:xfrm>
        </p:spPr>
        <p:txBody>
          <a:bodyPr/>
          <a:lstStyle/>
          <a:p>
            <a:r>
              <a:rPr lang="en-GB" dirty="0" smtClean="0">
                <a:solidFill>
                  <a:schemeClr val="bg1"/>
                </a:solidFill>
              </a:rPr>
              <a:t>The </a:t>
            </a:r>
            <a:r>
              <a:rPr lang="en-GB" dirty="0" err="1" smtClean="0">
                <a:solidFill>
                  <a:schemeClr val="bg1"/>
                </a:solidFill>
              </a:rPr>
              <a:t>Lyminge</a:t>
            </a:r>
            <a:r>
              <a:rPr lang="en-GB" dirty="0" smtClean="0">
                <a:solidFill>
                  <a:schemeClr val="bg1"/>
                </a:solidFill>
              </a:rPr>
              <a:t> ‘Great Hall’</a:t>
            </a:r>
          </a:p>
        </p:txBody>
      </p:sp>
      <p:pic>
        <p:nvPicPr>
          <p:cNvPr id="2" name="Picture 1"/>
          <p:cNvPicPr>
            <a:picLocks noChangeAspect="1"/>
          </p:cNvPicPr>
          <p:nvPr/>
        </p:nvPicPr>
        <p:blipFill>
          <a:blip r:embed="rId6" cstate="print"/>
          <a:stretch>
            <a:fillRect/>
          </a:stretch>
        </p:blipFill>
        <p:spPr>
          <a:xfrm>
            <a:off x="5865813" y="782638"/>
            <a:ext cx="3206750" cy="206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cstate="print"/>
          <a:stretch>
            <a:fillRect/>
          </a:stretch>
        </p:blipFill>
        <p:spPr>
          <a:xfrm>
            <a:off x="0" y="3986213"/>
            <a:ext cx="2139950" cy="28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6808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7" descr="Lyminge1"/>
          <p:cNvPicPr>
            <a:picLocks noChangeAspect="1" noChangeArrowheads="1"/>
          </p:cNvPicPr>
          <p:nvPr/>
        </p:nvPicPr>
        <p:blipFill>
          <a:blip r:embed="rId3" cstate="print"/>
          <a:srcRect/>
          <a:stretch>
            <a:fillRect/>
          </a:stretch>
        </p:blipFill>
        <p:spPr bwMode="auto">
          <a:xfrm>
            <a:off x="0" y="0"/>
            <a:ext cx="9144000" cy="6806010"/>
          </a:xfrm>
          <a:prstGeom prst="rect">
            <a:avLst/>
          </a:prstGeom>
          <a:noFill/>
          <a:ln w="9525">
            <a:noFill/>
            <a:miter lim="800000"/>
            <a:headEnd/>
            <a:tailEnd/>
          </a:ln>
        </p:spPr>
      </p:pic>
      <p:pic>
        <p:nvPicPr>
          <p:cNvPr id="4" name="Picture 5" descr="IMG_1169"/>
          <p:cNvPicPr>
            <a:picLocks noChangeAspect="1" noChangeArrowheads="1"/>
          </p:cNvPicPr>
          <p:nvPr/>
        </p:nvPicPr>
        <p:blipFill>
          <a:blip r:embed="rId4" cstate="print"/>
          <a:srcRect/>
          <a:stretch>
            <a:fillRect/>
          </a:stretch>
        </p:blipFill>
        <p:spPr bwMode="auto">
          <a:xfrm>
            <a:off x="6163716" y="4869160"/>
            <a:ext cx="2980284" cy="198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6" descr="IMG_1136"/>
          <p:cNvPicPr>
            <a:picLocks noChangeAspect="1" noChangeArrowheads="1"/>
          </p:cNvPicPr>
          <p:nvPr/>
        </p:nvPicPr>
        <p:blipFill>
          <a:blip r:embed="rId5" cstate="print"/>
          <a:srcRect/>
          <a:stretch>
            <a:fillRect/>
          </a:stretch>
        </p:blipFill>
        <p:spPr bwMode="auto">
          <a:xfrm>
            <a:off x="0" y="4862773"/>
            <a:ext cx="2987823" cy="1995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9" descr="IMG_1076"/>
          <p:cNvPicPr>
            <a:picLocks noChangeAspect="1" noChangeArrowheads="1"/>
          </p:cNvPicPr>
          <p:nvPr/>
        </p:nvPicPr>
        <p:blipFill>
          <a:blip r:embed="rId6" cstate="print"/>
          <a:srcRect/>
          <a:stretch>
            <a:fillRect/>
          </a:stretch>
        </p:blipFill>
        <p:spPr bwMode="auto">
          <a:xfrm>
            <a:off x="6163894" y="0"/>
            <a:ext cx="2980106" cy="198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a:xfrm>
            <a:off x="0" y="0"/>
            <a:ext cx="6589240" cy="404664"/>
          </a:xfrm>
        </p:spPr>
        <p:txBody>
          <a:bodyPr/>
          <a:lstStyle/>
          <a:p>
            <a:r>
              <a:rPr lang="en-GB" sz="4000" dirty="0" smtClean="0"/>
              <a:t>Monastic phase occupation</a:t>
            </a:r>
            <a:endParaRPr lang="en-GB"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960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00063" y="0"/>
            <a:ext cx="8229600" cy="7254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fontAlgn="base" hangingPunct="1">
              <a:spcBef>
                <a:spcPct val="0"/>
              </a:spcBef>
              <a:spcAft>
                <a:spcPct val="0"/>
              </a:spcAft>
            </a:pPr>
            <a:r>
              <a:rPr lang="en-GB" sz="4000" i="0" dirty="0" smtClean="0">
                <a:solidFill>
                  <a:prstClr val="white"/>
                </a:solidFill>
                <a:latin typeface="Calibri" pitchFamily="34" charset="0"/>
              </a:rPr>
              <a:t>Agrarian technology in the 7</a:t>
            </a:r>
            <a:r>
              <a:rPr lang="en-GB" sz="4000" i="0" baseline="30000" dirty="0" smtClean="0">
                <a:solidFill>
                  <a:prstClr val="white"/>
                </a:solidFill>
                <a:latin typeface="Calibri" pitchFamily="34" charset="0"/>
              </a:rPr>
              <a:t>th</a:t>
            </a:r>
            <a:r>
              <a:rPr lang="en-GB" sz="4000" i="0" dirty="0" smtClean="0">
                <a:solidFill>
                  <a:prstClr val="white"/>
                </a:solidFill>
                <a:latin typeface="Calibri" pitchFamily="34" charset="0"/>
              </a:rPr>
              <a:t> century</a:t>
            </a:r>
            <a:endParaRPr lang="en-US" sz="4000" i="0" dirty="0">
              <a:solidFill>
                <a:prstClr val="white"/>
              </a:solidFill>
              <a:latin typeface="Calibri" pitchFamily="34" charset="0"/>
            </a:endParaRPr>
          </a:p>
        </p:txBody>
      </p:sp>
      <p:pic>
        <p:nvPicPr>
          <p:cNvPr id="28675" name="Picture 4" descr="IMG_2151.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35487" y="764704"/>
            <a:ext cx="4608513" cy="3071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6" name="Picture 5" descr="IMG_2158.JP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3810000"/>
            <a:ext cx="4572000" cy="304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 name="Picture 8" descr="LymingeSFB.jpg"/>
          <p:cNvPicPr>
            <a:picLocks noChangeAspect="1"/>
          </p:cNvPicPr>
          <p:nvPr/>
        </p:nvPicPr>
        <p:blipFill>
          <a:blip r:embed="rId5" cstate="print"/>
          <a:stretch>
            <a:fillRect/>
          </a:stretch>
        </p:blipFill>
        <p:spPr>
          <a:xfrm>
            <a:off x="0" y="764703"/>
            <a:ext cx="4572000" cy="3043701"/>
          </a:xfrm>
          <a:prstGeom prst="rect">
            <a:avLst/>
          </a:prstGeom>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62" y="4605337"/>
            <a:ext cx="4572001" cy="22526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620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lstStyle/>
          <a:p>
            <a:r>
              <a:rPr lang="en-GB" dirty="0" smtClean="0">
                <a:solidFill>
                  <a:schemeClr val="bg1"/>
                </a:solidFill>
              </a:rPr>
              <a:t>Date of deposition</a:t>
            </a:r>
            <a:endParaRPr lang="en-GB" dirty="0">
              <a:solidFill>
                <a:schemeClr val="bg1"/>
              </a:solidFill>
            </a:endParaRPr>
          </a:p>
        </p:txBody>
      </p:sp>
      <p:pic>
        <p:nvPicPr>
          <p:cNvPr id="94210" name="Picture 2"/>
          <p:cNvPicPr>
            <a:picLocks noChangeAspect="1" noChangeArrowheads="1"/>
          </p:cNvPicPr>
          <p:nvPr/>
        </p:nvPicPr>
        <p:blipFill>
          <a:blip r:embed="rId3" cstate="print"/>
          <a:srcRect/>
          <a:stretch>
            <a:fillRect/>
          </a:stretch>
        </p:blipFill>
        <p:spPr bwMode="auto">
          <a:xfrm>
            <a:off x="1855208" y="1385392"/>
            <a:ext cx="7288792" cy="5472608"/>
          </a:xfrm>
          <a:prstGeom prst="rect">
            <a:avLst/>
          </a:prstGeom>
          <a:noFill/>
          <a:ln w="9525">
            <a:noFill/>
            <a:miter lim="800000"/>
            <a:headEnd/>
            <a:tailEnd/>
          </a:ln>
        </p:spPr>
      </p:pic>
      <p:pic>
        <p:nvPicPr>
          <p:cNvPr id="4" name="Picture 4" descr="SFB1pins"/>
          <p:cNvPicPr>
            <a:picLocks noChangeAspect="1" noChangeArrowheads="1"/>
          </p:cNvPicPr>
          <p:nvPr/>
        </p:nvPicPr>
        <p:blipFill>
          <a:blip r:embed="rId4" cstate="print"/>
          <a:srcRect/>
          <a:stretch>
            <a:fillRect/>
          </a:stretch>
        </p:blipFill>
        <p:spPr bwMode="auto">
          <a:xfrm>
            <a:off x="1" y="764704"/>
            <a:ext cx="3134006"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8" descr="SFB1beads"/>
          <p:cNvPicPr>
            <a:picLocks noChangeAspect="1" noChangeArrowheads="1"/>
          </p:cNvPicPr>
          <p:nvPr/>
        </p:nvPicPr>
        <p:blipFill>
          <a:blip r:embed="rId5" cstate="print"/>
          <a:srcRect/>
          <a:stretch>
            <a:fillRect/>
          </a:stretch>
        </p:blipFill>
        <p:spPr bwMode="auto">
          <a:xfrm>
            <a:off x="0" y="4725144"/>
            <a:ext cx="3203993" cy="2132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892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1" descr="Fig.1tiff.t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08650" y="1143000"/>
            <a:ext cx="3435350" cy="571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5843" name="Rectangle 7"/>
          <p:cNvSpPr>
            <a:spLocks noGrp="1"/>
          </p:cNvSpPr>
          <p:nvPr>
            <p:ph type="title" idx="4294967295"/>
          </p:nvPr>
        </p:nvSpPr>
        <p:spPr>
          <a:xfrm>
            <a:off x="0" y="188640"/>
            <a:ext cx="9144000" cy="647973"/>
          </a:xfrm>
        </p:spPr>
        <p:txBody>
          <a:bodyPr/>
          <a:lstStyle/>
          <a:p>
            <a:r>
              <a:rPr lang="en-GB" sz="3600" dirty="0" smtClean="0">
                <a:solidFill>
                  <a:schemeClr val="bg1"/>
                </a:solidFill>
              </a:rPr>
              <a:t>Innovations in monastic economy 1: agrarian surplus</a:t>
            </a:r>
          </a:p>
        </p:txBody>
      </p:sp>
      <p:sp>
        <p:nvSpPr>
          <p:cNvPr id="35844" name="Oval 8"/>
          <p:cNvSpPr>
            <a:spLocks noChangeArrowheads="1"/>
          </p:cNvSpPr>
          <p:nvPr/>
        </p:nvSpPr>
        <p:spPr bwMode="auto">
          <a:xfrm>
            <a:off x="5786438" y="4929188"/>
            <a:ext cx="2960687" cy="1452562"/>
          </a:xfrm>
          <a:prstGeom prst="ellipse">
            <a:avLst/>
          </a:prstGeom>
          <a:solidFill>
            <a:schemeClr val="accent1">
              <a:alpha val="23137"/>
            </a:schemeClr>
          </a:solidFill>
          <a:ln w="9525">
            <a:solidFill>
              <a:schemeClr val="tx1"/>
            </a:solidFill>
            <a:round/>
            <a:headEnd/>
            <a:tailEnd/>
          </a:ln>
        </p:spPr>
        <p:txBody>
          <a:bodyPr wrap="none" anchor="ctr"/>
          <a:lstStyle/>
          <a:p>
            <a:pPr fontAlgn="base">
              <a:spcBef>
                <a:spcPct val="0"/>
              </a:spcBef>
              <a:spcAft>
                <a:spcPct val="0"/>
              </a:spcAft>
            </a:pPr>
            <a:endParaRPr lang="en-GB" i="1">
              <a:solidFill>
                <a:prstClr val="black"/>
              </a:solidFill>
              <a:latin typeface="Arial" charset="0"/>
              <a:cs typeface="Arial" charset="0"/>
            </a:endParaRPr>
          </a:p>
        </p:txBody>
      </p:sp>
      <p:pic>
        <p:nvPicPr>
          <p:cNvPr id="35845" name="Picture 2" descr="buildposts"/>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268413"/>
            <a:ext cx="3724275" cy="5589587"/>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5846" name="Picture 4" descr="metaldi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3800" y="1268413"/>
            <a:ext cx="4140200" cy="2760662"/>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5847" name="Picture 3" descr="metaltooth"/>
          <p:cNvPicPr>
            <a:picLocks noChangeAspect="1" noChangeArrowheads="1"/>
          </p:cNvPicPr>
          <p:nvPr/>
        </p:nvPicPr>
        <p:blipFill>
          <a:blip r:embed="rId6">
            <a:lum contrast="2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3800" y="4005263"/>
            <a:ext cx="4140200" cy="2852737"/>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p:cNvSpPr txBox="1"/>
          <p:nvPr/>
        </p:nvSpPr>
        <p:spPr>
          <a:xfrm>
            <a:off x="107504" y="6381750"/>
            <a:ext cx="3254417" cy="400110"/>
          </a:xfrm>
          <a:prstGeom prst="rect">
            <a:avLst/>
          </a:prstGeom>
          <a:noFill/>
        </p:spPr>
        <p:txBody>
          <a:bodyPr wrap="none" rtlCol="0">
            <a:spAutoFit/>
          </a:bodyPr>
          <a:lstStyle/>
          <a:p>
            <a:r>
              <a:rPr lang="en-GB" sz="2000" b="1" dirty="0" smtClean="0">
                <a:solidFill>
                  <a:schemeClr val="bg1"/>
                </a:solidFill>
              </a:rPr>
              <a:t>The </a:t>
            </a:r>
            <a:r>
              <a:rPr lang="en-GB" sz="2000" b="1" dirty="0" err="1" smtClean="0">
                <a:solidFill>
                  <a:schemeClr val="bg1"/>
                </a:solidFill>
              </a:rPr>
              <a:t>Lyminge</a:t>
            </a:r>
            <a:r>
              <a:rPr lang="en-GB" sz="2000" b="1" dirty="0" smtClean="0">
                <a:solidFill>
                  <a:schemeClr val="bg1"/>
                </a:solidFill>
              </a:rPr>
              <a:t> ‘threshing barn</a:t>
            </a:r>
            <a:r>
              <a:rPr lang="en-GB" dirty="0" smtClean="0">
                <a:solidFill>
                  <a:schemeClr val="bg1"/>
                </a:solidFill>
              </a:rPr>
              <a:t>’</a:t>
            </a:r>
            <a:endParaRPr lang="en-GB" dirty="0">
              <a:solidFill>
                <a:schemeClr val="bg1"/>
              </a:solidFill>
            </a:endParaRPr>
          </a:p>
        </p:txBody>
      </p:sp>
      <p:cxnSp>
        <p:nvCxnSpPr>
          <p:cNvPr id="6" name="Elbow Connector 5"/>
          <p:cNvCxnSpPr/>
          <p:nvPr/>
        </p:nvCxnSpPr>
        <p:spPr>
          <a:xfrm flipV="1">
            <a:off x="323528" y="4000500"/>
            <a:ext cx="4680272" cy="1626923"/>
          </a:xfrm>
          <a:prstGeom prst="bentConnector3">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794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8"/>
          <p:cNvSpPr>
            <a:spLocks noGrp="1"/>
          </p:cNvSpPr>
          <p:nvPr>
            <p:ph type="title" idx="4294967295"/>
          </p:nvPr>
        </p:nvSpPr>
        <p:spPr>
          <a:xfrm>
            <a:off x="0" y="0"/>
            <a:ext cx="8840788" cy="908050"/>
          </a:xfrm>
        </p:spPr>
        <p:txBody>
          <a:bodyPr/>
          <a:lstStyle/>
          <a:p>
            <a:r>
              <a:rPr lang="en-GB" sz="3200" dirty="0" smtClean="0">
                <a:solidFill>
                  <a:schemeClr val="bg1"/>
                </a:solidFill>
              </a:rPr>
              <a:t>Innovations in monastic economy  2: Ironworking</a:t>
            </a:r>
          </a:p>
        </p:txBody>
      </p:sp>
      <p:pic>
        <p:nvPicPr>
          <p:cNvPr id="36867" name="Content Placeholder 3" descr="Lymingegeotrenches.jpg"/>
          <p:cNvPicPr>
            <a:picLocks noGrp="1" noChangeAspect="1"/>
          </p:cNvPicPr>
          <p:nvPr>
            <p:ph idx="4294967295"/>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4213225" y="2357438"/>
            <a:ext cx="4930775" cy="4500562"/>
          </a:xfrm>
          <a:ln w="38100" cap="sq">
            <a:solidFill>
              <a:srgbClr val="000000"/>
            </a:solidFill>
            <a:miter lim="800000"/>
            <a:headEnd/>
            <a:tailEnd/>
          </a:ln>
          <a:effectLst>
            <a:outerShdw dist="38100" dir="2700000" algn="tl" rotWithShape="0">
              <a:srgbClr val="000000">
                <a:alpha val="42998"/>
              </a:srgbClr>
            </a:outerShdw>
          </a:effectLst>
        </p:spPr>
      </p:pic>
      <p:pic>
        <p:nvPicPr>
          <p:cNvPr id="36868" name="Picture 7" descr="DSC0105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214438"/>
            <a:ext cx="4000500" cy="2662237"/>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6869" name="Picture 12" descr="DSC01118.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195763"/>
            <a:ext cx="4000500" cy="2662237"/>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6870" name="Oval 9"/>
          <p:cNvSpPr>
            <a:spLocks noChangeArrowheads="1"/>
          </p:cNvSpPr>
          <p:nvPr/>
        </p:nvSpPr>
        <p:spPr bwMode="auto">
          <a:xfrm>
            <a:off x="4140200" y="2852738"/>
            <a:ext cx="647700" cy="504825"/>
          </a:xfrm>
          <a:prstGeom prst="ellipse">
            <a:avLst/>
          </a:prstGeom>
          <a:solidFill>
            <a:schemeClr val="accent1">
              <a:alpha val="21960"/>
            </a:schemeClr>
          </a:solidFill>
          <a:ln w="9525">
            <a:solidFill>
              <a:schemeClr val="tx1"/>
            </a:solidFill>
            <a:round/>
            <a:headEnd/>
            <a:tailEnd/>
          </a:ln>
        </p:spPr>
        <p:txBody>
          <a:bodyPr wrap="none" anchor="ctr"/>
          <a:lstStyle/>
          <a:p>
            <a:pPr fontAlgn="base">
              <a:spcBef>
                <a:spcPct val="0"/>
              </a:spcBef>
              <a:spcAft>
                <a:spcPct val="0"/>
              </a:spcAft>
            </a:pPr>
            <a:endParaRPr lang="en-GB" i="1">
              <a:solidFill>
                <a:prstClr val="black"/>
              </a:solidFill>
              <a:latin typeface="Arial" charset="0"/>
              <a:cs typeface="Arial" charset="0"/>
            </a:endParaRPr>
          </a:p>
        </p:txBody>
      </p:sp>
      <p:sp>
        <p:nvSpPr>
          <p:cNvPr id="36872" name="Text Box 8"/>
          <p:cNvSpPr txBox="1">
            <a:spLocks noChangeArrowheads="1"/>
          </p:cNvSpPr>
          <p:nvPr/>
        </p:nvSpPr>
        <p:spPr bwMode="auto">
          <a:xfrm>
            <a:off x="4292326" y="1124744"/>
            <a:ext cx="4679950" cy="1190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fontAlgn="base" hangingPunct="1">
              <a:spcBef>
                <a:spcPct val="50000"/>
              </a:spcBef>
              <a:spcAft>
                <a:spcPct val="0"/>
              </a:spcAft>
            </a:pPr>
            <a:r>
              <a:rPr lang="en-GB" i="0" dirty="0">
                <a:solidFill>
                  <a:prstClr val="white"/>
                </a:solidFill>
              </a:rPr>
              <a:t>AD 689 King </a:t>
            </a:r>
            <a:r>
              <a:rPr lang="en-GB" i="0" dirty="0" err="1">
                <a:solidFill>
                  <a:prstClr val="white"/>
                </a:solidFill>
              </a:rPr>
              <a:t>Oswine</a:t>
            </a:r>
            <a:r>
              <a:rPr lang="en-GB" i="0" dirty="0">
                <a:solidFill>
                  <a:prstClr val="white"/>
                </a:solidFill>
              </a:rPr>
              <a:t> grants to St Augustine’s, Canterbury, a </a:t>
            </a:r>
            <a:r>
              <a:rPr lang="en-GB" i="0" dirty="0" err="1">
                <a:solidFill>
                  <a:prstClr val="white"/>
                </a:solidFill>
              </a:rPr>
              <a:t>sulung</a:t>
            </a:r>
            <a:r>
              <a:rPr lang="en-GB" i="0" dirty="0">
                <a:solidFill>
                  <a:prstClr val="white"/>
                </a:solidFill>
              </a:rPr>
              <a:t> of iron-bearing land which had previously belonged to the </a:t>
            </a:r>
            <a:r>
              <a:rPr lang="en-GB" dirty="0" err="1">
                <a:solidFill>
                  <a:prstClr val="white"/>
                </a:solidFill>
              </a:rPr>
              <a:t>cors</a:t>
            </a:r>
            <a:r>
              <a:rPr lang="en-GB" dirty="0">
                <a:solidFill>
                  <a:prstClr val="white"/>
                </a:solidFill>
              </a:rPr>
              <a:t> </a:t>
            </a:r>
            <a:r>
              <a:rPr lang="en-GB" i="0" dirty="0">
                <a:solidFill>
                  <a:prstClr val="white"/>
                </a:solidFill>
              </a:rPr>
              <a:t>at </a:t>
            </a:r>
            <a:r>
              <a:rPr lang="en-GB" i="0" dirty="0" err="1">
                <a:solidFill>
                  <a:prstClr val="white"/>
                </a:solidFill>
              </a:rPr>
              <a:t>Lyminge</a:t>
            </a:r>
            <a:endParaRPr lang="en-GB" i="0" dirty="0">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3292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778098"/>
          </a:xfrm>
        </p:spPr>
        <p:txBody>
          <a:bodyPr/>
          <a:lstStyle/>
          <a:p>
            <a:r>
              <a:rPr lang="en-GB" dirty="0" smtClean="0">
                <a:solidFill>
                  <a:schemeClr val="bg1"/>
                </a:solidFill>
              </a:rPr>
              <a:t>Crop husbandry signatures</a:t>
            </a:r>
            <a:endParaRPr lang="en-GB" dirty="0">
              <a:solidFill>
                <a:schemeClr val="bg1"/>
              </a:solidFill>
            </a:endParaRPr>
          </a:p>
        </p:txBody>
      </p:sp>
      <p:sp>
        <p:nvSpPr>
          <p:cNvPr id="4" name="Content Placeholder 3"/>
          <p:cNvSpPr>
            <a:spLocks noGrp="1"/>
          </p:cNvSpPr>
          <p:nvPr>
            <p:ph idx="1"/>
          </p:nvPr>
        </p:nvSpPr>
        <p:spPr>
          <a:xfrm>
            <a:off x="457200" y="1600200"/>
            <a:ext cx="3970784" cy="4697601"/>
          </a:xfrm>
        </p:spPr>
        <p:txBody>
          <a:bodyPr/>
          <a:lstStyle/>
          <a:p>
            <a:r>
              <a:rPr lang="en-GB" sz="2400" dirty="0" smtClean="0">
                <a:solidFill>
                  <a:schemeClr val="bg1"/>
                </a:solidFill>
              </a:rPr>
              <a:t>occurrence </a:t>
            </a:r>
            <a:r>
              <a:rPr lang="en-GB" sz="2400" dirty="0">
                <a:solidFill>
                  <a:schemeClr val="bg1"/>
                </a:solidFill>
              </a:rPr>
              <a:t>of unusually abundant, very dense </a:t>
            </a:r>
            <a:r>
              <a:rPr lang="en-GB" sz="2400" dirty="0" smtClean="0">
                <a:solidFill>
                  <a:schemeClr val="bg1"/>
                </a:solidFill>
              </a:rPr>
              <a:t>samples</a:t>
            </a:r>
          </a:p>
          <a:p>
            <a:r>
              <a:rPr lang="en-GB" sz="2400" dirty="0" smtClean="0">
                <a:solidFill>
                  <a:schemeClr val="bg1"/>
                </a:solidFill>
              </a:rPr>
              <a:t>the </a:t>
            </a:r>
            <a:r>
              <a:rPr lang="en-GB" sz="2400" dirty="0">
                <a:solidFill>
                  <a:schemeClr val="bg1"/>
                </a:solidFill>
              </a:rPr>
              <a:t>occurrence of rare, possibly cultivated species, such as opium </a:t>
            </a:r>
            <a:r>
              <a:rPr lang="en-GB" sz="2400" dirty="0" smtClean="0">
                <a:solidFill>
                  <a:schemeClr val="bg1"/>
                </a:solidFill>
              </a:rPr>
              <a:t>poppy</a:t>
            </a:r>
          </a:p>
          <a:p>
            <a:r>
              <a:rPr lang="en-GB" sz="2400" dirty="0" smtClean="0">
                <a:solidFill>
                  <a:schemeClr val="bg1"/>
                </a:solidFill>
              </a:rPr>
              <a:t>relatively </a:t>
            </a:r>
            <a:r>
              <a:rPr lang="en-GB" sz="2400" dirty="0">
                <a:solidFill>
                  <a:schemeClr val="bg1"/>
                </a:solidFill>
              </a:rPr>
              <a:t>high quantities of glume wheat </a:t>
            </a:r>
            <a:r>
              <a:rPr lang="en-GB" sz="2400" dirty="0" smtClean="0">
                <a:solidFill>
                  <a:schemeClr val="bg1"/>
                </a:solidFill>
              </a:rPr>
              <a:t>remains</a:t>
            </a:r>
          </a:p>
          <a:p>
            <a:r>
              <a:rPr lang="en-GB" sz="2400" dirty="0" smtClean="0">
                <a:solidFill>
                  <a:schemeClr val="bg1"/>
                </a:solidFill>
              </a:rPr>
              <a:t>relatively </a:t>
            </a:r>
            <a:r>
              <a:rPr lang="en-GB" sz="2400" dirty="0">
                <a:solidFill>
                  <a:schemeClr val="bg1"/>
                </a:solidFill>
              </a:rPr>
              <a:t>high proportions of oats among free-threshing cereal </a:t>
            </a:r>
            <a:r>
              <a:rPr lang="en-GB" sz="2400" dirty="0" smtClean="0">
                <a:solidFill>
                  <a:schemeClr val="bg1"/>
                </a:solidFill>
              </a:rPr>
              <a:t>remains</a:t>
            </a:r>
            <a:endParaRPr lang="en-GB" sz="2400" dirty="0">
              <a:solidFill>
                <a:schemeClr val="bg1"/>
              </a:solidFill>
            </a:endParaRPr>
          </a:p>
          <a:p>
            <a:r>
              <a:rPr lang="en-GB" sz="2400" dirty="0" smtClean="0">
                <a:solidFill>
                  <a:schemeClr val="bg1"/>
                </a:solidFill>
              </a:rPr>
              <a:t>Quern manufacture</a:t>
            </a:r>
            <a:endParaRPr lang="en-GB" sz="2400" dirty="0">
              <a:solidFill>
                <a:schemeClr val="bg1"/>
              </a:solidFill>
            </a:endParaRPr>
          </a:p>
        </p:txBody>
      </p:sp>
      <p:pic>
        <p:nvPicPr>
          <p:cNvPr id="5" name="Picture 5" descr="querns"/>
          <p:cNvPicPr>
            <a:picLocks noChangeAspect="1" noChangeArrowheads="1"/>
          </p:cNvPicPr>
          <p:nvPr/>
        </p:nvPicPr>
        <p:blipFill>
          <a:blip r:embed="rId3"/>
          <a:srcRect/>
          <a:stretch>
            <a:fillRect/>
          </a:stretch>
        </p:blipFill>
        <p:spPr bwMode="auto">
          <a:xfrm>
            <a:off x="5220072" y="3404734"/>
            <a:ext cx="3054350" cy="282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489041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90066"/>
          </a:xfrm>
        </p:spPr>
        <p:txBody>
          <a:bodyPr/>
          <a:lstStyle/>
          <a:p>
            <a:r>
              <a:rPr lang="en-GB" sz="3600" dirty="0" smtClean="0">
                <a:solidFill>
                  <a:schemeClr val="bg1"/>
                </a:solidFill>
              </a:rPr>
              <a:t>Monastic </a:t>
            </a:r>
            <a:r>
              <a:rPr lang="en-GB" sz="3600" dirty="0" smtClean="0"/>
              <a:t>role in rural</a:t>
            </a:r>
            <a:r>
              <a:rPr lang="en-GB" sz="3600" dirty="0" smtClean="0">
                <a:solidFill>
                  <a:schemeClr val="bg1"/>
                </a:solidFill>
              </a:rPr>
              <a:t> intensification </a:t>
            </a:r>
            <a:endParaRPr lang="en-GB" sz="3600" dirty="0">
              <a:solidFill>
                <a:schemeClr val="bg1"/>
              </a:solidFill>
            </a:endParaRPr>
          </a:p>
        </p:txBody>
      </p:sp>
      <p:sp>
        <p:nvSpPr>
          <p:cNvPr id="3" name="Content Placeholder 2"/>
          <p:cNvSpPr>
            <a:spLocks noGrp="1"/>
          </p:cNvSpPr>
          <p:nvPr>
            <p:ph idx="1"/>
          </p:nvPr>
        </p:nvSpPr>
        <p:spPr>
          <a:xfrm>
            <a:off x="3131840" y="836712"/>
            <a:ext cx="5853336" cy="5688632"/>
          </a:xfrm>
        </p:spPr>
        <p:txBody>
          <a:bodyPr/>
          <a:lstStyle/>
          <a:p>
            <a:pPr>
              <a:spcBef>
                <a:spcPts val="600"/>
              </a:spcBef>
            </a:pPr>
            <a:r>
              <a:rPr lang="en-GB" sz="2000" dirty="0" smtClean="0">
                <a:solidFill>
                  <a:schemeClr val="bg1"/>
                </a:solidFill>
              </a:rPr>
              <a:t>Tied labour-force of slaves/bond (600 working brethren at </a:t>
            </a:r>
            <a:r>
              <a:rPr lang="en-GB" sz="2000" dirty="0" err="1" smtClean="0">
                <a:solidFill>
                  <a:schemeClr val="bg1"/>
                </a:solidFill>
              </a:rPr>
              <a:t>Wearmouth</a:t>
            </a:r>
            <a:r>
              <a:rPr lang="en-GB" sz="2000" dirty="0" smtClean="0">
                <a:solidFill>
                  <a:schemeClr val="bg1"/>
                </a:solidFill>
              </a:rPr>
              <a:t>/Jarrow)</a:t>
            </a:r>
          </a:p>
          <a:p>
            <a:pPr>
              <a:spcBef>
                <a:spcPts val="600"/>
              </a:spcBef>
            </a:pPr>
            <a:r>
              <a:rPr lang="en-GB" sz="2000" dirty="0" smtClean="0">
                <a:solidFill>
                  <a:schemeClr val="bg1"/>
                </a:solidFill>
              </a:rPr>
              <a:t>Stable centres of lordship – inalienable endowments with permanent complexes of core buildings</a:t>
            </a:r>
          </a:p>
          <a:p>
            <a:pPr>
              <a:spcBef>
                <a:spcPts val="600"/>
              </a:spcBef>
              <a:spcAft>
                <a:spcPts val="0"/>
              </a:spcAft>
            </a:pPr>
            <a:r>
              <a:rPr lang="en-GB" sz="2000" dirty="0" smtClean="0">
                <a:solidFill>
                  <a:schemeClr val="bg1"/>
                </a:solidFill>
              </a:rPr>
              <a:t>Core of monastic estates formed intensively exploited inlands. E</a:t>
            </a:r>
            <a:r>
              <a:rPr lang="en-GB" sz="2000" dirty="0" smtClean="0">
                <a:solidFill>
                  <a:schemeClr val="bg1"/>
                </a:solidFill>
                <a:ea typeface="Calibri"/>
                <a:cs typeface="Times New Roman"/>
              </a:rPr>
              <a:t>mphasis  </a:t>
            </a:r>
            <a:r>
              <a:rPr lang="en-GB" sz="2000" dirty="0">
                <a:solidFill>
                  <a:schemeClr val="bg1"/>
                </a:solidFill>
                <a:ea typeface="Calibri"/>
                <a:cs typeface="Times New Roman"/>
              </a:rPr>
              <a:t>on agriculture </a:t>
            </a:r>
            <a:r>
              <a:rPr lang="en-GB" sz="2000" dirty="0" smtClean="0">
                <a:solidFill>
                  <a:schemeClr val="bg1"/>
                </a:solidFill>
                <a:ea typeface="Calibri"/>
                <a:cs typeface="Times New Roman"/>
              </a:rPr>
              <a:t>as </a:t>
            </a:r>
            <a:r>
              <a:rPr lang="en-GB" sz="2000" dirty="0">
                <a:solidFill>
                  <a:schemeClr val="bg1"/>
                </a:solidFill>
                <a:ea typeface="Calibri"/>
                <a:cs typeface="Times New Roman"/>
              </a:rPr>
              <a:t>a form of estate income as opposed to </a:t>
            </a:r>
            <a:r>
              <a:rPr lang="en-GB" sz="2000" dirty="0" smtClean="0">
                <a:solidFill>
                  <a:schemeClr val="bg1"/>
                </a:solidFill>
                <a:ea typeface="Calibri"/>
                <a:cs typeface="Times New Roman"/>
              </a:rPr>
              <a:t>cash </a:t>
            </a:r>
            <a:r>
              <a:rPr lang="en-GB" sz="2000" dirty="0">
                <a:solidFill>
                  <a:schemeClr val="bg1"/>
                </a:solidFill>
                <a:ea typeface="Calibri"/>
                <a:cs typeface="Times New Roman"/>
              </a:rPr>
              <a:t>income and commuted food </a:t>
            </a:r>
            <a:r>
              <a:rPr lang="en-GB" sz="2000" dirty="0" smtClean="0">
                <a:solidFill>
                  <a:schemeClr val="bg1"/>
                </a:solidFill>
                <a:ea typeface="Calibri"/>
                <a:cs typeface="Times New Roman"/>
              </a:rPr>
              <a:t>rents. </a:t>
            </a:r>
          </a:p>
          <a:p>
            <a:pPr>
              <a:spcBef>
                <a:spcPts val="600"/>
              </a:spcBef>
              <a:spcAft>
                <a:spcPts val="0"/>
              </a:spcAft>
            </a:pPr>
            <a:r>
              <a:rPr lang="en-GB" sz="2000" dirty="0" smtClean="0">
                <a:solidFill>
                  <a:schemeClr val="bg1"/>
                </a:solidFill>
                <a:ea typeface="Calibri"/>
                <a:cs typeface="Times New Roman"/>
              </a:rPr>
              <a:t>Augmented by scattered (outfield) dependencies ‘an archipelago of rights to tribute’ offering vital resources. </a:t>
            </a:r>
          </a:p>
          <a:p>
            <a:pPr>
              <a:spcBef>
                <a:spcPts val="600"/>
              </a:spcBef>
              <a:spcAft>
                <a:spcPts val="0"/>
              </a:spcAft>
            </a:pPr>
            <a:r>
              <a:rPr lang="en-GB" sz="2000" dirty="0" smtClean="0">
                <a:solidFill>
                  <a:schemeClr val="bg1"/>
                </a:solidFill>
                <a:ea typeface="Calibri"/>
                <a:cs typeface="Times New Roman"/>
              </a:rPr>
              <a:t>Beyond economics.  To what extent did new Christianised perceptions of the natural world and its resources allow such changes to happen?  </a:t>
            </a:r>
            <a:endParaRPr lang="en-GB" sz="2400" dirty="0" smtClean="0">
              <a:solidFill>
                <a:schemeClr val="bg1"/>
              </a:solidFill>
              <a:ea typeface="Calibri"/>
              <a:cs typeface="Times New Roman"/>
            </a:endParaRPr>
          </a:p>
          <a:p>
            <a:pPr>
              <a:lnSpc>
                <a:spcPct val="115000"/>
              </a:lnSpc>
              <a:spcAft>
                <a:spcPts val="1000"/>
              </a:spcAft>
            </a:pPr>
            <a:endParaRPr lang="en-GB" sz="2400" dirty="0"/>
          </a:p>
        </p:txBody>
      </p:sp>
      <p:sp>
        <p:nvSpPr>
          <p:cNvPr id="4" name="Rectangle 3"/>
          <p:cNvSpPr/>
          <p:nvPr/>
        </p:nvSpPr>
        <p:spPr>
          <a:xfrm>
            <a:off x="0" y="3965561"/>
            <a:ext cx="3024336" cy="2862322"/>
          </a:xfrm>
          <a:prstGeom prst="rect">
            <a:avLst/>
          </a:prstGeom>
          <a:ln w="28575">
            <a:solidFill>
              <a:schemeClr val="accent1"/>
            </a:solidFill>
          </a:ln>
        </p:spPr>
        <p:txBody>
          <a:bodyPr wrap="square">
            <a:spAutoFit/>
          </a:bodyPr>
          <a:lstStyle/>
          <a:p>
            <a:r>
              <a:rPr lang="en-GB" sz="2000" dirty="0" smtClean="0">
                <a:solidFill>
                  <a:schemeClr val="bg1"/>
                </a:solidFill>
              </a:rPr>
              <a:t>‘Scale of the their endowments, the coherence of their estate organisation and in the special needs that drove [monastic communities] to intensify production and generate surpluses’ (Blair 2005, 254).</a:t>
            </a:r>
            <a:endParaRPr lang="en-GB" sz="2000" dirty="0">
              <a:solidFill>
                <a:schemeClr val="bg1"/>
              </a:solidFill>
            </a:endParaRPr>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689" y="836712"/>
            <a:ext cx="3110805" cy="27591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972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t="8489" b="4010"/>
          <a:stretch>
            <a:fillRect/>
          </a:stretch>
        </p:blipFill>
        <p:spPr bwMode="auto">
          <a:xfrm>
            <a:off x="0" y="1700808"/>
            <a:ext cx="9144000" cy="500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892" name="Rectangle 5"/>
          <p:cNvSpPr>
            <a:spLocks noGrp="1"/>
          </p:cNvSpPr>
          <p:nvPr>
            <p:ph type="title" idx="4294967295"/>
          </p:nvPr>
        </p:nvSpPr>
        <p:spPr>
          <a:xfrm>
            <a:off x="0" y="0"/>
            <a:ext cx="9144001" cy="1412776"/>
          </a:xfrm>
          <a:noFill/>
        </p:spPr>
        <p:txBody>
          <a:bodyPr/>
          <a:lstStyle/>
          <a:p>
            <a:r>
              <a:rPr lang="en-GB" sz="4000" dirty="0" smtClean="0">
                <a:solidFill>
                  <a:schemeClr val="bg1"/>
                </a:solidFill>
              </a:rPr>
              <a:t>Intensification in supply networks: The Romney Marsh connection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73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natunland"/>
          <p:cNvPicPr>
            <a:picLocks noChangeAspect="1" noChangeArrowheads="1"/>
          </p:cNvPicPr>
          <p:nvPr/>
        </p:nvPicPr>
        <p:blipFill>
          <a:blip r:embed="rId3" cstate="print">
            <a:lum contrast="14000"/>
          </a:blip>
          <a:srcRect/>
          <a:stretch>
            <a:fillRect/>
          </a:stretch>
        </p:blipFill>
        <p:spPr bwMode="auto">
          <a:xfrm>
            <a:off x="10287" y="764704"/>
            <a:ext cx="9133713" cy="6093296"/>
          </a:xfrm>
          <a:prstGeom prst="rect">
            <a:avLst/>
          </a:prstGeom>
          <a:ln w="19050" cap="sq">
            <a:solidFill>
              <a:schemeClr val="accent1"/>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116632"/>
            <a:ext cx="8229600" cy="561975"/>
          </a:xfrm>
        </p:spPr>
        <p:txBody>
          <a:bodyPr/>
          <a:lstStyle/>
          <a:p>
            <a:r>
              <a:rPr lang="en-GB" dirty="0" smtClean="0">
                <a:solidFill>
                  <a:schemeClr val="bg1"/>
                </a:solidFill>
              </a:rPr>
              <a:t>The charter evidence</a:t>
            </a:r>
            <a:endParaRPr lang="en-GB"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89393534"/>
              </p:ext>
            </p:extLst>
          </p:nvPr>
        </p:nvGraphicFramePr>
        <p:xfrm>
          <a:off x="106599" y="4797287"/>
          <a:ext cx="8941087" cy="2060713"/>
        </p:xfrm>
        <a:graphic>
          <a:graphicData uri="http://schemas.openxmlformats.org/drawingml/2006/table">
            <a:tbl>
              <a:tblPr firstRow="1" bandRow="1">
                <a:tableStyleId>{5C22544A-7EE6-4342-B048-85BDC9FD1C3A}</a:tableStyleId>
              </a:tblPr>
              <a:tblGrid>
                <a:gridCol w="1741645"/>
                <a:gridCol w="4087836"/>
                <a:gridCol w="3111606"/>
              </a:tblGrid>
              <a:tr h="306693">
                <a:tc>
                  <a:txBody>
                    <a:bodyPr/>
                    <a:lstStyle/>
                    <a:p>
                      <a:r>
                        <a:rPr lang="en-GB" dirty="0" smtClean="0"/>
                        <a:t>Charter</a:t>
                      </a:r>
                      <a:endParaRPr lang="en-GB" dirty="0"/>
                    </a:p>
                  </a:txBody>
                  <a:tcPr/>
                </a:tc>
                <a:tc>
                  <a:txBody>
                    <a:bodyPr/>
                    <a:lstStyle/>
                    <a:p>
                      <a:r>
                        <a:rPr lang="en-GB" dirty="0" smtClean="0"/>
                        <a:t>Location</a:t>
                      </a:r>
                      <a:endParaRPr lang="en-GB" dirty="0"/>
                    </a:p>
                  </a:txBody>
                  <a:tcPr/>
                </a:tc>
                <a:tc>
                  <a:txBody>
                    <a:bodyPr/>
                    <a:lstStyle/>
                    <a:p>
                      <a:r>
                        <a:rPr lang="en-GB" dirty="0" smtClean="0"/>
                        <a:t>Resources</a:t>
                      </a:r>
                      <a:endParaRPr lang="en-GB" dirty="0"/>
                    </a:p>
                  </a:txBody>
                  <a:tcPr/>
                </a:tc>
              </a:tr>
              <a:tr h="536713">
                <a:tc>
                  <a:txBody>
                    <a:bodyPr/>
                    <a:lstStyle/>
                    <a:p>
                      <a:r>
                        <a:rPr lang="en-GB" sz="1600" dirty="0" smtClean="0"/>
                        <a:t>S21 AD</a:t>
                      </a:r>
                      <a:r>
                        <a:rPr lang="en-GB" sz="1600" baseline="0" dirty="0" smtClean="0"/>
                        <a:t> 700/715</a:t>
                      </a:r>
                      <a:endParaRPr lang="en-GB" sz="1600" dirty="0"/>
                    </a:p>
                  </a:txBody>
                  <a:tcPr/>
                </a:tc>
                <a:tc>
                  <a:txBody>
                    <a:bodyPr/>
                    <a:lstStyle/>
                    <a:p>
                      <a:r>
                        <a:rPr lang="en-GB" sz="1600" dirty="0" smtClean="0"/>
                        <a:t>?</a:t>
                      </a:r>
                      <a:r>
                        <a:rPr lang="en-GB" sz="1600" dirty="0" err="1" smtClean="0"/>
                        <a:t>Pleghelmestun</a:t>
                      </a:r>
                      <a:r>
                        <a:rPr lang="en-GB" sz="1600" dirty="0" smtClean="0"/>
                        <a:t>/Wilmington, Kent</a:t>
                      </a:r>
                      <a:endParaRPr lang="en-GB" sz="1600" dirty="0"/>
                    </a:p>
                  </a:txBody>
                  <a:tcPr/>
                </a:tc>
                <a:tc>
                  <a:txBody>
                    <a:bodyPr/>
                    <a:lstStyle/>
                    <a:p>
                      <a:r>
                        <a:rPr lang="en-GB" sz="1600" dirty="0" smtClean="0"/>
                        <a:t>Pasture</a:t>
                      </a:r>
                      <a:r>
                        <a:rPr lang="en-GB" sz="1600" baseline="0" dirty="0" smtClean="0"/>
                        <a:t> for 300 sheep – ‘</a:t>
                      </a:r>
                      <a:r>
                        <a:rPr lang="en-GB" sz="1600" baseline="0" dirty="0" err="1" smtClean="0"/>
                        <a:t>Rumining</a:t>
                      </a:r>
                      <a:r>
                        <a:rPr lang="en-GB" sz="1600" baseline="0" dirty="0" smtClean="0"/>
                        <a:t> seta’</a:t>
                      </a:r>
                      <a:endParaRPr lang="en-GB" sz="1600" dirty="0"/>
                    </a:p>
                  </a:txBody>
                  <a:tcPr/>
                </a:tc>
              </a:tr>
              <a:tr h="536713">
                <a:tc>
                  <a:txBody>
                    <a:bodyPr/>
                    <a:lstStyle/>
                    <a:p>
                      <a:r>
                        <a:rPr lang="en-GB" sz="1600" dirty="0" smtClean="0"/>
                        <a:t>S23 AD 732</a:t>
                      </a:r>
                      <a:endParaRPr lang="en-GB" sz="1600" dirty="0"/>
                    </a:p>
                  </a:txBody>
                  <a:tcPr/>
                </a:tc>
                <a:tc>
                  <a:txBody>
                    <a:bodyPr/>
                    <a:lstStyle/>
                    <a:p>
                      <a:r>
                        <a:rPr lang="en-GB" sz="1600" i="1" dirty="0" err="1" smtClean="0"/>
                        <a:t>Sandtun</a:t>
                      </a:r>
                      <a:r>
                        <a:rPr lang="en-GB" sz="1600" i="0" dirty="0" smtClean="0"/>
                        <a:t>, West Hythe, Kent</a:t>
                      </a:r>
                      <a:endParaRPr lang="en-GB" sz="1600" i="1" dirty="0"/>
                    </a:p>
                  </a:txBody>
                  <a:tcPr/>
                </a:tc>
                <a:tc>
                  <a:txBody>
                    <a:bodyPr/>
                    <a:lstStyle/>
                    <a:p>
                      <a:r>
                        <a:rPr lang="en-GB" sz="1600" dirty="0" smtClean="0"/>
                        <a:t>Land with generous supply of fuel</a:t>
                      </a:r>
                      <a:r>
                        <a:rPr lang="en-GB" sz="1600" baseline="0" dirty="0" smtClean="0"/>
                        <a:t> for </a:t>
                      </a:r>
                      <a:r>
                        <a:rPr lang="en-GB" sz="1600" baseline="0" dirty="0" err="1" smtClean="0"/>
                        <a:t>saltmaking</a:t>
                      </a:r>
                      <a:endParaRPr lang="en-GB" sz="1600" dirty="0"/>
                    </a:p>
                  </a:txBody>
                  <a:tcPr/>
                </a:tc>
              </a:tr>
              <a:tr h="536713">
                <a:tc>
                  <a:txBody>
                    <a:bodyPr/>
                    <a:lstStyle/>
                    <a:p>
                      <a:r>
                        <a:rPr lang="en-GB" sz="1600" dirty="0" smtClean="0"/>
                        <a:t>S24</a:t>
                      </a:r>
                      <a:r>
                        <a:rPr lang="en-GB" sz="1600" baseline="0" dirty="0" smtClean="0"/>
                        <a:t> AD 741</a:t>
                      </a:r>
                      <a:endParaRPr lang="en-GB" sz="1600" dirty="0"/>
                    </a:p>
                  </a:txBody>
                  <a:tcPr/>
                </a:tc>
                <a:tc>
                  <a:txBody>
                    <a:bodyPr/>
                    <a:lstStyle/>
                    <a:p>
                      <a:r>
                        <a:rPr lang="en-GB" sz="1600" dirty="0" err="1" smtClean="0"/>
                        <a:t>Broomhill</a:t>
                      </a:r>
                      <a:r>
                        <a:rPr lang="en-GB" sz="1600" dirty="0" smtClean="0"/>
                        <a:t>,</a:t>
                      </a:r>
                      <a:r>
                        <a:rPr lang="en-GB" sz="1600" baseline="0" dirty="0" smtClean="0"/>
                        <a:t> Kent</a:t>
                      </a:r>
                      <a:endParaRPr lang="en-GB" sz="1600" dirty="0"/>
                    </a:p>
                  </a:txBody>
                  <a:tcPr/>
                </a:tc>
                <a:tc>
                  <a:txBody>
                    <a:bodyPr/>
                    <a:lstStyle/>
                    <a:p>
                      <a:r>
                        <a:rPr lang="en-GB" sz="1600" dirty="0" smtClean="0"/>
                        <a:t>Fishing</a:t>
                      </a:r>
                      <a:r>
                        <a:rPr lang="en-GB" sz="1600" baseline="0" dirty="0" smtClean="0"/>
                        <a:t> rights in the River </a:t>
                      </a:r>
                      <a:r>
                        <a:rPr lang="en-GB" sz="1600" baseline="0" dirty="0" err="1" smtClean="0"/>
                        <a:t>Lympne</a:t>
                      </a:r>
                      <a:endParaRPr lang="en-GB" sz="16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127956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7" descr="shells"/>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05500" y="620713"/>
            <a:ext cx="3238500" cy="2855912"/>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8915" name="Rectangle 9"/>
          <p:cNvSpPr>
            <a:spLocks noGrp="1"/>
          </p:cNvSpPr>
          <p:nvPr>
            <p:ph type="title"/>
          </p:nvPr>
        </p:nvSpPr>
        <p:spPr>
          <a:xfrm>
            <a:off x="468313" y="0"/>
            <a:ext cx="8229600" cy="582613"/>
          </a:xfrm>
        </p:spPr>
        <p:txBody>
          <a:bodyPr/>
          <a:lstStyle/>
          <a:p>
            <a:r>
              <a:rPr lang="en-GB" sz="4000" dirty="0" smtClean="0">
                <a:solidFill>
                  <a:schemeClr val="bg1"/>
                </a:solidFill>
              </a:rPr>
              <a:t>A turn to the sea: marine signatures</a:t>
            </a:r>
          </a:p>
        </p:txBody>
      </p:sp>
      <p:sp>
        <p:nvSpPr>
          <p:cNvPr id="38916" name="Content Placeholder 7"/>
          <p:cNvSpPr>
            <a:spLocks noGrp="1"/>
          </p:cNvSpPr>
          <p:nvPr>
            <p:ph idx="1"/>
          </p:nvPr>
        </p:nvSpPr>
        <p:spPr>
          <a:xfrm>
            <a:off x="0" y="3644900"/>
            <a:ext cx="9144000" cy="3096468"/>
          </a:xfrm>
        </p:spPr>
        <p:txBody>
          <a:bodyPr/>
          <a:lstStyle/>
          <a:p>
            <a:r>
              <a:rPr lang="en-GB" sz="1800" dirty="0" smtClean="0">
                <a:solidFill>
                  <a:schemeClr val="bg1"/>
                </a:solidFill>
                <a:latin typeface="Arial" charset="0"/>
              </a:rPr>
              <a:t>10,000s specimens - largest assemblage of fish bones from AS England.</a:t>
            </a:r>
          </a:p>
          <a:p>
            <a:r>
              <a:rPr lang="en-GB" sz="1800" dirty="0" smtClean="0">
                <a:solidFill>
                  <a:schemeClr val="bg1"/>
                </a:solidFill>
                <a:latin typeface="Arial" charset="0"/>
              </a:rPr>
              <a:t>8/9thC:  rise to dominance of marine species - cod, ling, herring, flatfish, horse mackerel, sea bream - accounts for 35% of the hand-collected/dry sieved assemblage</a:t>
            </a:r>
          </a:p>
          <a:p>
            <a:r>
              <a:rPr lang="en-GB" sz="1800" dirty="0" smtClean="0">
                <a:solidFill>
                  <a:schemeClr val="bg1"/>
                </a:solidFill>
                <a:latin typeface="Arial" charset="0"/>
              </a:rPr>
              <a:t>By contrast 6/7</a:t>
            </a:r>
            <a:r>
              <a:rPr lang="en-GB" sz="1800" baseline="30000" dirty="0" smtClean="0">
                <a:solidFill>
                  <a:schemeClr val="bg1"/>
                </a:solidFill>
                <a:latin typeface="Arial" charset="0"/>
              </a:rPr>
              <a:t>th</a:t>
            </a:r>
            <a:r>
              <a:rPr lang="en-GB" sz="1800" dirty="0" smtClean="0">
                <a:solidFill>
                  <a:schemeClr val="bg1"/>
                </a:solidFill>
                <a:latin typeface="Arial" charset="0"/>
              </a:rPr>
              <a:t> C contexts produced only relatively small numbers of inshore estuarine species, herring and flatfish</a:t>
            </a:r>
          </a:p>
          <a:p>
            <a:r>
              <a:rPr lang="en-GB" sz="1800" dirty="0" smtClean="0">
                <a:solidFill>
                  <a:schemeClr val="bg1"/>
                </a:solidFill>
                <a:latin typeface="Arial" charset="0"/>
              </a:rPr>
              <a:t>Upsurge in the exploitation of marine </a:t>
            </a:r>
            <a:r>
              <a:rPr lang="en-GB" sz="1800" dirty="0" err="1" smtClean="0">
                <a:solidFill>
                  <a:schemeClr val="bg1"/>
                </a:solidFill>
                <a:latin typeface="Arial" charset="0"/>
              </a:rPr>
              <a:t>mollusca</a:t>
            </a:r>
            <a:endParaRPr lang="en-GB" sz="1800" dirty="0" smtClean="0">
              <a:solidFill>
                <a:schemeClr val="bg1"/>
              </a:solidFill>
              <a:latin typeface="Arial" charset="0"/>
            </a:endParaRPr>
          </a:p>
          <a:p>
            <a:r>
              <a:rPr lang="en-GB" sz="1800" dirty="0" smtClean="0">
                <a:solidFill>
                  <a:schemeClr val="bg1"/>
                </a:solidFill>
                <a:latin typeface="Arial" charset="0"/>
              </a:rPr>
              <a:t>Conclusion: </a:t>
            </a:r>
            <a:r>
              <a:rPr lang="en-GB" sz="1800" dirty="0">
                <a:solidFill>
                  <a:schemeClr val="bg1"/>
                </a:solidFill>
                <a:latin typeface="Arial" pitchFamily="34" charset="0"/>
                <a:cs typeface="Arial" pitchFamily="34" charset="0"/>
              </a:rPr>
              <a:t>a diversification in </a:t>
            </a:r>
            <a:r>
              <a:rPr lang="en-GB" sz="1800" dirty="0" smtClean="0">
                <a:solidFill>
                  <a:schemeClr val="bg1"/>
                </a:solidFill>
                <a:latin typeface="Arial" pitchFamily="34" charset="0"/>
                <a:cs typeface="Arial" pitchFamily="34" charset="0"/>
              </a:rPr>
              <a:t>coastal fishing placing </a:t>
            </a:r>
            <a:r>
              <a:rPr lang="en-GB" sz="1800" dirty="0">
                <a:solidFill>
                  <a:schemeClr val="bg1"/>
                </a:solidFill>
                <a:latin typeface="Arial" pitchFamily="34" charset="0"/>
                <a:cs typeface="Arial" pitchFamily="34" charset="0"/>
              </a:rPr>
              <a:t>new emphasis </a:t>
            </a:r>
            <a:r>
              <a:rPr lang="en-GB" sz="1800" dirty="0" smtClean="0">
                <a:solidFill>
                  <a:schemeClr val="bg1"/>
                </a:solidFill>
                <a:latin typeface="Arial" pitchFamily="34" charset="0"/>
                <a:cs typeface="Arial" pitchFamily="34" charset="0"/>
              </a:rPr>
              <a:t>on line-caught deep-water </a:t>
            </a:r>
            <a:r>
              <a:rPr lang="en-GB" sz="1800" dirty="0" err="1" smtClean="0">
                <a:solidFill>
                  <a:schemeClr val="bg1"/>
                </a:solidFill>
                <a:latin typeface="Arial" pitchFamily="34" charset="0"/>
                <a:cs typeface="Arial" pitchFamily="34" charset="0"/>
              </a:rPr>
              <a:t>Gadidae</a:t>
            </a:r>
            <a:r>
              <a:rPr lang="en-GB" sz="1800" dirty="0" smtClean="0">
                <a:solidFill>
                  <a:schemeClr val="bg1"/>
                </a:solidFill>
                <a:latin typeface="Arial" pitchFamily="34" charset="0"/>
                <a:cs typeface="Arial" pitchFamily="34" charset="0"/>
              </a:rPr>
              <a:t> (Cod, Haddock and Ling), </a:t>
            </a:r>
            <a:r>
              <a:rPr lang="en-GB" sz="1800" dirty="0">
                <a:solidFill>
                  <a:schemeClr val="bg1"/>
                </a:solidFill>
                <a:latin typeface="Arial" pitchFamily="34" charset="0"/>
                <a:cs typeface="Arial" pitchFamily="34" charset="0"/>
              </a:rPr>
              <a:t>but with </a:t>
            </a:r>
            <a:r>
              <a:rPr lang="en-GB" sz="1800" dirty="0" smtClean="0">
                <a:solidFill>
                  <a:schemeClr val="bg1"/>
                </a:solidFill>
                <a:latin typeface="Arial" pitchFamily="34" charset="0"/>
                <a:cs typeface="Arial" pitchFamily="34" charset="0"/>
              </a:rPr>
              <a:t>continued exploitation of </a:t>
            </a:r>
            <a:r>
              <a:rPr lang="en-GB" sz="1800" dirty="0">
                <a:solidFill>
                  <a:schemeClr val="bg1"/>
                </a:solidFill>
                <a:latin typeface="Arial" pitchFamily="34" charset="0"/>
                <a:cs typeface="Arial" pitchFamily="34" charset="0"/>
              </a:rPr>
              <a:t>inshore/coastal estuarine species.</a:t>
            </a:r>
            <a:endParaRPr lang="en-GB" sz="1800" dirty="0" smtClean="0">
              <a:solidFill>
                <a:schemeClr val="bg1"/>
              </a:solidFill>
              <a:latin typeface="Arial" pitchFamily="34" charset="0"/>
              <a:cs typeface="Arial" pitchFamily="34" charset="0"/>
            </a:endParaRPr>
          </a:p>
          <a:p>
            <a:endParaRPr lang="en-GB" sz="1800" dirty="0" smtClean="0">
              <a:solidFill>
                <a:schemeClr val="bg1"/>
              </a:solidFill>
              <a:latin typeface="Arial" charset="0"/>
            </a:endParaRPr>
          </a:p>
          <a:p>
            <a:endParaRPr lang="en-GB" sz="1800" dirty="0" smtClean="0">
              <a:solidFill>
                <a:schemeClr val="bg1"/>
              </a:solidFill>
              <a:latin typeface="Arial" charset="0"/>
            </a:endParaRPr>
          </a:p>
          <a:p>
            <a:endParaRPr lang="en-GB" sz="1800" dirty="0" smtClean="0">
              <a:solidFill>
                <a:schemeClr val="bg1"/>
              </a:solidFill>
              <a:latin typeface="Arial" charset="0"/>
            </a:endParaRPr>
          </a:p>
          <a:p>
            <a:endParaRPr lang="en-GB" sz="1800" dirty="0" smtClean="0">
              <a:solidFill>
                <a:schemeClr val="bg1"/>
              </a:solidFill>
              <a:latin typeface="Arial" charset="0"/>
            </a:endParaRPr>
          </a:p>
        </p:txBody>
      </p:sp>
      <p:pic>
        <p:nvPicPr>
          <p:cNvPr id="36869" name="Picture 7" descr="IMG_6022.jpg"/>
          <p:cNvPicPr>
            <a:picLocks noChangeAspect="1"/>
          </p:cNvPicPr>
          <p:nvPr/>
        </p:nvPicPr>
        <p:blipFill>
          <a:blip r:embed="rId4" cstate="print"/>
          <a:srcRect/>
          <a:stretch>
            <a:fillRect/>
          </a:stretch>
        </p:blipFill>
        <p:spPr bwMode="auto">
          <a:xfrm>
            <a:off x="0" y="620713"/>
            <a:ext cx="4284663" cy="2855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8155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7544" y="188640"/>
            <a:ext cx="8229600" cy="634082"/>
          </a:xfrm>
        </p:spPr>
        <p:txBody>
          <a:bodyPr/>
          <a:lstStyle/>
          <a:p>
            <a:r>
              <a:rPr lang="en-GB" sz="3600" dirty="0" smtClean="0">
                <a:solidFill>
                  <a:schemeClr val="bg1"/>
                </a:solidFill>
              </a:rPr>
              <a:t>Transformations in animal husbandry</a:t>
            </a:r>
          </a:p>
        </p:txBody>
      </p:sp>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8269024"/>
              </p:ext>
            </p:extLst>
          </p:nvPr>
        </p:nvGraphicFramePr>
        <p:xfrm>
          <a:off x="182370" y="908720"/>
          <a:ext cx="5256584" cy="5832648"/>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6096" y="3985535"/>
            <a:ext cx="3819325" cy="29079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89554"/>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dirty="0" smtClean="0">
                <a:solidFill>
                  <a:schemeClr val="bg1"/>
                </a:solidFill>
              </a:rPr>
              <a:t>Conclusions</a:t>
            </a:r>
            <a:endParaRPr lang="en-GB" dirty="0">
              <a:solidFill>
                <a:schemeClr val="bg1"/>
              </a:solidFill>
            </a:endParaRPr>
          </a:p>
        </p:txBody>
      </p:sp>
      <p:sp>
        <p:nvSpPr>
          <p:cNvPr id="3" name="Content Placeholder 2"/>
          <p:cNvSpPr>
            <a:spLocks noGrp="1"/>
          </p:cNvSpPr>
          <p:nvPr>
            <p:ph idx="1"/>
          </p:nvPr>
        </p:nvSpPr>
        <p:spPr>
          <a:xfrm>
            <a:off x="107504" y="764704"/>
            <a:ext cx="9036496" cy="5400600"/>
          </a:xfrm>
        </p:spPr>
        <p:txBody>
          <a:bodyPr/>
          <a:lstStyle/>
          <a:p>
            <a:r>
              <a:rPr lang="en-GB" sz="2200" dirty="0" smtClean="0">
                <a:solidFill>
                  <a:schemeClr val="bg1"/>
                </a:solidFill>
              </a:rPr>
              <a:t>Anglo-Saxon monastic archaeology has hitherto offered a largely  ‘craft-dominated’ perspective on technology as a tool of conversion.</a:t>
            </a:r>
          </a:p>
          <a:p>
            <a:r>
              <a:rPr lang="en-GB" sz="2200" dirty="0" smtClean="0">
                <a:solidFill>
                  <a:schemeClr val="bg1"/>
                </a:solidFill>
              </a:rPr>
              <a:t>Limited understanding of how monastic foundations exploited existing systems of rural production; very small pool of archaeological evidence for tracking monastic impact on rural intensification – disconnect with historical sources.</a:t>
            </a:r>
          </a:p>
          <a:p>
            <a:r>
              <a:rPr lang="en-GB" sz="2200" dirty="0" smtClean="0">
                <a:solidFill>
                  <a:schemeClr val="bg1"/>
                </a:solidFill>
              </a:rPr>
              <a:t>Methodological implications: the outer precincts of known monastic institutions need to be targeted using intensive sampling regimes.</a:t>
            </a:r>
          </a:p>
          <a:p>
            <a:r>
              <a:rPr lang="en-GB" sz="2200" dirty="0" smtClean="0">
                <a:solidFill>
                  <a:schemeClr val="bg1"/>
                </a:solidFill>
              </a:rPr>
              <a:t>Due to the stability of its central-places, Kent offers a vital perspective on the </a:t>
            </a:r>
            <a:r>
              <a:rPr lang="en-GB" sz="2200" i="1" dirty="0" smtClean="0">
                <a:solidFill>
                  <a:schemeClr val="bg1"/>
                </a:solidFill>
              </a:rPr>
              <a:t>dynamics</a:t>
            </a:r>
            <a:r>
              <a:rPr lang="en-GB" sz="2200" dirty="0" smtClean="0">
                <a:solidFill>
                  <a:schemeClr val="bg1"/>
                </a:solidFill>
              </a:rPr>
              <a:t> of monastic conversion and its impacts on the rural landscape.</a:t>
            </a:r>
          </a:p>
          <a:p>
            <a:r>
              <a:rPr lang="en-GB" sz="2200" dirty="0" err="1" smtClean="0">
                <a:solidFill>
                  <a:schemeClr val="bg1"/>
                </a:solidFill>
              </a:rPr>
              <a:t>Lyminge</a:t>
            </a:r>
            <a:r>
              <a:rPr lang="en-GB" sz="2200" dirty="0" smtClean="0">
                <a:solidFill>
                  <a:schemeClr val="bg1"/>
                </a:solidFill>
              </a:rPr>
              <a:t> holds unique archaeological potential for examining how the technology of rural production  was transformed under the impetus of monastic foundation and Christianisation.</a:t>
            </a:r>
          </a:p>
          <a:p>
            <a:r>
              <a:rPr lang="en-GB" sz="2200" dirty="0" smtClean="0">
                <a:solidFill>
                  <a:schemeClr val="bg1"/>
                </a:solidFill>
              </a:rPr>
              <a:t>Whilst there is clear evidence for monastic innovation/intensification, we should not underestimate the capacity of pre-existing systems of rural production. </a:t>
            </a:r>
            <a:endParaRPr lang="en-GB"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8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48680"/>
          </a:xfrm>
        </p:spPr>
        <p:txBody>
          <a:bodyPr/>
          <a:lstStyle/>
          <a:p>
            <a:r>
              <a:rPr lang="en-GB" sz="3600" dirty="0" smtClean="0">
                <a:solidFill>
                  <a:schemeClr val="bg1"/>
                </a:solidFill>
              </a:rPr>
              <a:t>References</a:t>
            </a:r>
            <a:endParaRPr lang="en-GB" sz="3600" dirty="0">
              <a:solidFill>
                <a:schemeClr val="bg1"/>
              </a:solidFill>
            </a:endParaRPr>
          </a:p>
        </p:txBody>
      </p:sp>
      <p:sp>
        <p:nvSpPr>
          <p:cNvPr id="3" name="Content Placeholder 2"/>
          <p:cNvSpPr>
            <a:spLocks noGrp="1"/>
          </p:cNvSpPr>
          <p:nvPr>
            <p:ph idx="1"/>
          </p:nvPr>
        </p:nvSpPr>
        <p:spPr>
          <a:xfrm>
            <a:off x="0" y="548680"/>
            <a:ext cx="9144000" cy="5544617"/>
          </a:xfrm>
        </p:spPr>
        <p:txBody>
          <a:bodyPr/>
          <a:lstStyle/>
          <a:p>
            <a:r>
              <a:rPr lang="en-GB" sz="2000" i="1" dirty="0" smtClean="0">
                <a:solidFill>
                  <a:schemeClr val="bg1"/>
                </a:solidFill>
              </a:rPr>
              <a:t>Brooks</a:t>
            </a:r>
            <a:r>
              <a:rPr lang="en-GB" sz="2000" i="1" dirty="0">
                <a:solidFill>
                  <a:schemeClr val="bg1"/>
                </a:solidFill>
              </a:rPr>
              <a:t>, N 1988. </a:t>
            </a:r>
            <a:r>
              <a:rPr lang="en-GB" sz="2000" dirty="0">
                <a:solidFill>
                  <a:schemeClr val="bg1"/>
                </a:solidFill>
              </a:rPr>
              <a:t>‘Romney Marsh in the early Middle Ages’</a:t>
            </a:r>
            <a:r>
              <a:rPr lang="en-GB" sz="2000" i="1" dirty="0">
                <a:solidFill>
                  <a:schemeClr val="bg1"/>
                </a:solidFill>
              </a:rPr>
              <a:t>, in Romney Marsh. Evolution, Occupation, Reclamation (</a:t>
            </a:r>
            <a:r>
              <a:rPr lang="en-GB" sz="2000" i="1" dirty="0" err="1">
                <a:solidFill>
                  <a:schemeClr val="bg1"/>
                </a:solidFill>
              </a:rPr>
              <a:t>eds</a:t>
            </a:r>
            <a:r>
              <a:rPr lang="en-GB" sz="2000" i="1" dirty="0">
                <a:solidFill>
                  <a:schemeClr val="bg1"/>
                </a:solidFill>
              </a:rPr>
              <a:t> J </a:t>
            </a:r>
            <a:r>
              <a:rPr lang="en-GB" sz="2000" i="1" dirty="0" err="1">
                <a:solidFill>
                  <a:schemeClr val="bg1"/>
                </a:solidFill>
              </a:rPr>
              <a:t>Eddison</a:t>
            </a:r>
            <a:r>
              <a:rPr lang="en-GB" sz="2000" i="1" dirty="0">
                <a:solidFill>
                  <a:schemeClr val="bg1"/>
                </a:solidFill>
              </a:rPr>
              <a:t> and C Green), 90-104, Oxford </a:t>
            </a:r>
            <a:r>
              <a:rPr lang="en-GB" sz="2000" i="1" dirty="0" err="1">
                <a:solidFill>
                  <a:schemeClr val="bg1"/>
                </a:solidFill>
              </a:rPr>
              <a:t>Univ</a:t>
            </a:r>
            <a:r>
              <a:rPr lang="en-GB" sz="2000" i="1" dirty="0">
                <a:solidFill>
                  <a:schemeClr val="bg1"/>
                </a:solidFill>
              </a:rPr>
              <a:t> </a:t>
            </a:r>
            <a:r>
              <a:rPr lang="en-GB" sz="2000" i="1" dirty="0" err="1">
                <a:solidFill>
                  <a:schemeClr val="bg1"/>
                </a:solidFill>
              </a:rPr>
              <a:t>Comm</a:t>
            </a:r>
            <a:r>
              <a:rPr lang="en-GB" sz="2000" i="1" dirty="0">
                <a:solidFill>
                  <a:schemeClr val="bg1"/>
                </a:solidFill>
              </a:rPr>
              <a:t> </a:t>
            </a:r>
            <a:r>
              <a:rPr lang="en-GB" sz="2000" i="1" dirty="0" err="1">
                <a:solidFill>
                  <a:schemeClr val="bg1"/>
                </a:solidFill>
              </a:rPr>
              <a:t>Archaeol</a:t>
            </a:r>
            <a:r>
              <a:rPr lang="en-GB" sz="2000" i="1" dirty="0">
                <a:solidFill>
                  <a:schemeClr val="bg1"/>
                </a:solidFill>
              </a:rPr>
              <a:t> </a:t>
            </a:r>
            <a:r>
              <a:rPr lang="en-GB" sz="2000" i="1" dirty="0" err="1">
                <a:solidFill>
                  <a:schemeClr val="bg1"/>
                </a:solidFill>
              </a:rPr>
              <a:t>Monogr</a:t>
            </a:r>
            <a:r>
              <a:rPr lang="en-GB" sz="2000" i="1" dirty="0">
                <a:solidFill>
                  <a:schemeClr val="bg1"/>
                </a:solidFill>
              </a:rPr>
              <a:t> 24,Oxford University Committee for Archaeology, </a:t>
            </a:r>
            <a:r>
              <a:rPr lang="en-GB" sz="2000" i="1" dirty="0" smtClean="0">
                <a:solidFill>
                  <a:schemeClr val="bg1"/>
                </a:solidFill>
              </a:rPr>
              <a:t>Oxford</a:t>
            </a:r>
          </a:p>
          <a:p>
            <a:endParaRPr lang="en-GB" sz="2000" i="1" dirty="0">
              <a:solidFill>
                <a:schemeClr val="bg1"/>
              </a:solidFill>
            </a:endParaRPr>
          </a:p>
          <a:p>
            <a:r>
              <a:rPr lang="en-GB" sz="2000" dirty="0">
                <a:solidFill>
                  <a:schemeClr val="bg1"/>
                </a:solidFill>
              </a:rPr>
              <a:t>Blair, J 2005. </a:t>
            </a:r>
            <a:r>
              <a:rPr lang="en-GB" sz="2000" i="1" dirty="0">
                <a:solidFill>
                  <a:schemeClr val="bg1"/>
                </a:solidFill>
              </a:rPr>
              <a:t>The Church in Anglo-Saxon Society</a:t>
            </a:r>
            <a:r>
              <a:rPr lang="en-GB" sz="2000" dirty="0">
                <a:solidFill>
                  <a:schemeClr val="bg1"/>
                </a:solidFill>
              </a:rPr>
              <a:t>, Oxford University Press, </a:t>
            </a:r>
            <a:r>
              <a:rPr lang="en-GB" sz="2000" dirty="0" smtClean="0">
                <a:solidFill>
                  <a:schemeClr val="bg1"/>
                </a:solidFill>
              </a:rPr>
              <a:t>Oxford</a:t>
            </a:r>
          </a:p>
          <a:p>
            <a:pPr marL="0" indent="0">
              <a:buNone/>
            </a:pPr>
            <a:endParaRPr lang="en-GB" sz="2000" i="1" dirty="0" smtClean="0">
              <a:solidFill>
                <a:schemeClr val="bg1"/>
              </a:solidFill>
            </a:endParaRPr>
          </a:p>
          <a:p>
            <a:r>
              <a:rPr lang="en-GB" sz="2000" dirty="0">
                <a:solidFill>
                  <a:schemeClr val="bg1"/>
                </a:solidFill>
              </a:rPr>
              <a:t>Kelly, S 2006. ‘</a:t>
            </a:r>
            <a:r>
              <a:rPr lang="en-GB" sz="2000" dirty="0" err="1">
                <a:solidFill>
                  <a:schemeClr val="bg1"/>
                </a:solidFill>
              </a:rPr>
              <a:t>Lyminge</a:t>
            </a:r>
            <a:r>
              <a:rPr lang="en-GB" sz="2000" dirty="0">
                <a:solidFill>
                  <a:schemeClr val="bg1"/>
                </a:solidFill>
              </a:rPr>
              <a:t> minster and its early charters’ in </a:t>
            </a:r>
            <a:r>
              <a:rPr lang="en-GB" sz="2000" i="1" dirty="0" smtClean="0">
                <a:solidFill>
                  <a:schemeClr val="bg1"/>
                </a:solidFill>
              </a:rPr>
              <a:t>Anglo-Saxons: </a:t>
            </a:r>
            <a:r>
              <a:rPr lang="en-GB" sz="2000" i="1" dirty="0">
                <a:solidFill>
                  <a:schemeClr val="bg1"/>
                </a:solidFill>
              </a:rPr>
              <a:t>Studies Presented to Cyril Hart </a:t>
            </a:r>
            <a:r>
              <a:rPr lang="en-GB" sz="2000" dirty="0">
                <a:solidFill>
                  <a:schemeClr val="bg1"/>
                </a:solidFill>
              </a:rPr>
              <a:t>(</a:t>
            </a:r>
            <a:r>
              <a:rPr lang="en-GB" sz="2000" dirty="0" err="1">
                <a:solidFill>
                  <a:schemeClr val="bg1"/>
                </a:solidFill>
              </a:rPr>
              <a:t>ed</a:t>
            </a:r>
            <a:r>
              <a:rPr lang="en-GB" sz="2000" dirty="0">
                <a:solidFill>
                  <a:schemeClr val="bg1"/>
                </a:solidFill>
              </a:rPr>
              <a:t> S Keynes and A P Smyth), 98-113, Four Courts Press, </a:t>
            </a:r>
            <a:r>
              <a:rPr lang="en-GB" sz="2000" dirty="0" smtClean="0">
                <a:solidFill>
                  <a:schemeClr val="bg1"/>
                </a:solidFill>
              </a:rPr>
              <a:t>Dublin</a:t>
            </a:r>
          </a:p>
          <a:p>
            <a:pPr marL="0" indent="0">
              <a:buNone/>
            </a:pPr>
            <a:endParaRPr lang="en-GB" sz="2000" dirty="0" smtClean="0">
              <a:solidFill>
                <a:schemeClr val="bg1"/>
              </a:solidFill>
            </a:endParaRPr>
          </a:p>
          <a:p>
            <a:r>
              <a:rPr lang="en-GB" sz="2000" dirty="0" smtClean="0">
                <a:solidFill>
                  <a:schemeClr val="bg1"/>
                </a:solidFill>
              </a:rPr>
              <a:t>Thomas, G. &amp; Knox, A. 2012. ‘A window on Christianisation: transformation at Anglo-Saxon </a:t>
            </a:r>
            <a:r>
              <a:rPr lang="en-GB" sz="2000" dirty="0" err="1" smtClean="0">
                <a:solidFill>
                  <a:schemeClr val="bg1"/>
                </a:solidFill>
              </a:rPr>
              <a:t>Lyminge</a:t>
            </a:r>
            <a:r>
              <a:rPr lang="en-GB" sz="2000" dirty="0" smtClean="0">
                <a:solidFill>
                  <a:schemeClr val="bg1"/>
                </a:solidFill>
              </a:rPr>
              <a:t>, Kent, England</a:t>
            </a:r>
            <a:r>
              <a:rPr lang="en-GB" sz="2000" i="1" dirty="0" smtClean="0">
                <a:solidFill>
                  <a:schemeClr val="bg1"/>
                </a:solidFill>
              </a:rPr>
              <a:t>. Antiquity</a:t>
            </a:r>
            <a:r>
              <a:rPr lang="en-GB" sz="2000" dirty="0">
                <a:solidFill>
                  <a:schemeClr val="bg1"/>
                </a:solidFill>
              </a:rPr>
              <a:t> </a:t>
            </a:r>
            <a:r>
              <a:rPr lang="en-GB" sz="2000" dirty="0" smtClean="0">
                <a:solidFill>
                  <a:schemeClr val="bg1"/>
                </a:solidFill>
              </a:rPr>
              <a:t>, 334</a:t>
            </a:r>
            <a:r>
              <a:rPr lang="en-GB" sz="2000" i="1" dirty="0" smtClean="0">
                <a:solidFill>
                  <a:schemeClr val="bg1"/>
                </a:solidFill>
              </a:rPr>
              <a:t> </a:t>
            </a:r>
          </a:p>
          <a:p>
            <a:endParaRPr lang="en-GB" sz="2000" i="1" u="sng" dirty="0">
              <a:solidFill>
                <a:schemeClr val="bg1"/>
              </a:solidFill>
            </a:endParaRPr>
          </a:p>
          <a:p>
            <a:r>
              <a:rPr lang="en-GB" sz="2000" dirty="0" smtClean="0">
                <a:solidFill>
                  <a:schemeClr val="bg1"/>
                </a:solidFill>
              </a:rPr>
              <a:t>Thomas, G. </a:t>
            </a:r>
            <a:r>
              <a:rPr lang="en-GB" sz="2000" dirty="0">
                <a:solidFill>
                  <a:schemeClr val="bg1"/>
                </a:solidFill>
              </a:rPr>
              <a:t>in press. Life before the minster:  the social dynamics of monastic foundation at Anglo-Saxon </a:t>
            </a:r>
            <a:r>
              <a:rPr lang="en-GB" sz="2000" dirty="0" err="1">
                <a:solidFill>
                  <a:schemeClr val="bg1"/>
                </a:solidFill>
              </a:rPr>
              <a:t>Lyminge</a:t>
            </a:r>
            <a:r>
              <a:rPr lang="en-GB" sz="2000" dirty="0">
                <a:solidFill>
                  <a:schemeClr val="bg1"/>
                </a:solidFill>
              </a:rPr>
              <a:t>, </a:t>
            </a:r>
            <a:r>
              <a:rPr lang="en-GB" sz="2000" dirty="0" smtClean="0">
                <a:solidFill>
                  <a:schemeClr val="bg1"/>
                </a:solidFill>
              </a:rPr>
              <a:t>Kent’, </a:t>
            </a:r>
            <a:r>
              <a:rPr lang="en-GB" sz="2000" i="1" dirty="0" smtClean="0">
                <a:solidFill>
                  <a:schemeClr val="bg1"/>
                </a:solidFill>
              </a:rPr>
              <a:t>Antiquaries Journal</a:t>
            </a:r>
            <a:r>
              <a:rPr lang="en-GB" sz="2000" dirty="0" smtClean="0">
                <a:solidFill>
                  <a:schemeClr val="bg1"/>
                </a:solidFill>
              </a:rPr>
              <a:t>, 93 </a:t>
            </a:r>
          </a:p>
          <a:p>
            <a:pPr marL="0" indent="0" algn="ctr">
              <a:buNone/>
            </a:pPr>
            <a:r>
              <a:rPr lang="en-GB" u="sng" dirty="0" smtClean="0">
                <a:solidFill>
                  <a:schemeClr val="bg1"/>
                </a:solidFill>
              </a:rPr>
              <a:t>www.lymingearchaeology.org</a:t>
            </a:r>
            <a:endParaRPr lang="en-GB" dirty="0" smtClean="0">
              <a:solidFill>
                <a:schemeClr val="bg1"/>
              </a:solidFill>
            </a:endParaRP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035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GB" sz="3600" dirty="0" smtClean="0"/>
              <a:t>The dynamics of rural intensification</a:t>
            </a:r>
            <a:endParaRPr lang="en-GB" sz="3600" dirty="0"/>
          </a:p>
        </p:txBody>
      </p:sp>
      <p:sp>
        <p:nvSpPr>
          <p:cNvPr id="3" name="Content Placeholder 2"/>
          <p:cNvSpPr>
            <a:spLocks noGrp="1"/>
          </p:cNvSpPr>
          <p:nvPr>
            <p:ph idx="1"/>
          </p:nvPr>
        </p:nvSpPr>
        <p:spPr>
          <a:xfrm>
            <a:off x="467544" y="980728"/>
            <a:ext cx="8229600" cy="5184576"/>
          </a:xfrm>
        </p:spPr>
        <p:txBody>
          <a:bodyPr/>
          <a:lstStyle/>
          <a:p>
            <a:pPr>
              <a:lnSpc>
                <a:spcPct val="115000"/>
              </a:lnSpc>
              <a:spcAft>
                <a:spcPts val="0"/>
              </a:spcAft>
            </a:pPr>
            <a:r>
              <a:rPr lang="en-GB" sz="2400" dirty="0" smtClean="0">
                <a:ea typeface="Calibri"/>
                <a:cs typeface="Times New Roman"/>
              </a:rPr>
              <a:t>To what extent did the structure of early royal estates influence the economy of minsters endowed from them? (Faith 1997, 28)</a:t>
            </a:r>
          </a:p>
          <a:p>
            <a:pPr>
              <a:lnSpc>
                <a:spcPct val="115000"/>
              </a:lnSpc>
              <a:spcAft>
                <a:spcPts val="0"/>
              </a:spcAft>
            </a:pPr>
            <a:r>
              <a:rPr lang="en-GB" sz="2400" dirty="0" smtClean="0">
                <a:ea typeface="Calibri"/>
                <a:cs typeface="Times New Roman"/>
              </a:rPr>
              <a:t>Continuity: monasteries tapped pre-existing supply networks (customary food renders) embedded in the workings of royal estates; exploited broadly the same landscapes and environmental niches as their royal predecessors</a:t>
            </a:r>
          </a:p>
          <a:p>
            <a:pPr>
              <a:lnSpc>
                <a:spcPct val="115000"/>
              </a:lnSpc>
              <a:spcAft>
                <a:spcPts val="0"/>
              </a:spcAft>
            </a:pPr>
            <a:r>
              <a:rPr lang="en-GB" sz="2400" dirty="0" smtClean="0">
                <a:ea typeface="Calibri"/>
                <a:cs typeface="Times New Roman"/>
              </a:rPr>
              <a:t>Change</a:t>
            </a:r>
          </a:p>
          <a:p>
            <a:pPr lvl="1">
              <a:lnSpc>
                <a:spcPct val="115000"/>
              </a:lnSpc>
              <a:spcAft>
                <a:spcPts val="0"/>
              </a:spcAft>
            </a:pPr>
            <a:r>
              <a:rPr lang="en-GB" sz="2000" dirty="0" smtClean="0">
                <a:ea typeface="Calibri"/>
                <a:cs typeface="Times New Roman"/>
              </a:rPr>
              <a:t>Patterns of consumption</a:t>
            </a:r>
          </a:p>
          <a:p>
            <a:pPr lvl="1">
              <a:lnSpc>
                <a:spcPct val="115000"/>
              </a:lnSpc>
              <a:spcAft>
                <a:spcPts val="0"/>
              </a:spcAft>
            </a:pPr>
            <a:r>
              <a:rPr lang="en-GB" sz="2000" dirty="0" smtClean="0">
                <a:ea typeface="Calibri"/>
                <a:cs typeface="Times New Roman"/>
              </a:rPr>
              <a:t>Land-management/rural exploitation/estate infrastructure </a:t>
            </a:r>
          </a:p>
          <a:p>
            <a:pPr lvl="1">
              <a:lnSpc>
                <a:spcPct val="115000"/>
              </a:lnSpc>
              <a:spcAft>
                <a:spcPts val="0"/>
              </a:spcAft>
            </a:pPr>
            <a:r>
              <a:rPr lang="en-GB" sz="2000" dirty="0" smtClean="0">
                <a:ea typeface="Calibri"/>
                <a:cs typeface="Times New Roman"/>
              </a:rPr>
              <a:t>Christianised perceptions of the natural world and its resources </a:t>
            </a:r>
          </a:p>
          <a:p>
            <a:pPr>
              <a:lnSpc>
                <a:spcPct val="115000"/>
              </a:lnSpc>
              <a:spcAft>
                <a:spcPts val="0"/>
              </a:spcAft>
            </a:pPr>
            <a:endParaRPr lang="en-GB" dirty="0">
              <a:ea typeface="Calibri"/>
              <a:cs typeface="Times New Roman"/>
            </a:endParaRP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326803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349" y="188640"/>
            <a:ext cx="9120474" cy="778098"/>
          </a:xfrm>
        </p:spPr>
        <p:txBody>
          <a:bodyPr/>
          <a:lstStyle/>
          <a:p>
            <a:r>
              <a:rPr lang="en-GB" sz="3600" dirty="0" smtClean="0"/>
              <a:t>Assessing the archaeological contribution</a:t>
            </a:r>
            <a:endParaRPr lang="en-GB" sz="3600" dirty="0"/>
          </a:p>
        </p:txBody>
      </p:sp>
      <p:sp>
        <p:nvSpPr>
          <p:cNvPr id="4" name="Text Placeholder 3"/>
          <p:cNvSpPr>
            <a:spLocks noGrp="1"/>
          </p:cNvSpPr>
          <p:nvPr>
            <p:ph type="body" idx="1"/>
          </p:nvPr>
        </p:nvSpPr>
        <p:spPr>
          <a:xfrm>
            <a:off x="156387" y="1124744"/>
            <a:ext cx="4245868" cy="639762"/>
          </a:xfrm>
        </p:spPr>
        <p:txBody>
          <a:bodyPr/>
          <a:lstStyle/>
          <a:p>
            <a:r>
              <a:rPr lang="en-GB" dirty="0" smtClean="0"/>
              <a:t>Emphasis on the technology of craft specialization</a:t>
            </a:r>
            <a:endParaRPr lang="en-GB" dirty="0"/>
          </a:p>
        </p:txBody>
      </p:sp>
      <p:sp>
        <p:nvSpPr>
          <p:cNvPr id="5" name="Text Placeholder 4"/>
          <p:cNvSpPr>
            <a:spLocks noGrp="1"/>
          </p:cNvSpPr>
          <p:nvPr>
            <p:ph type="body" sz="quarter" idx="3"/>
          </p:nvPr>
        </p:nvSpPr>
        <p:spPr>
          <a:xfrm>
            <a:off x="4355976" y="1484784"/>
            <a:ext cx="4041775" cy="639762"/>
          </a:xfrm>
        </p:spPr>
        <p:txBody>
          <a:bodyPr/>
          <a:lstStyle/>
          <a:p>
            <a:r>
              <a:rPr lang="en-GB" dirty="0" smtClean="0"/>
              <a:t>Only infrequent glimpses on the technology of rural production</a:t>
            </a:r>
            <a:endParaRPr lang="en-GB"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2276872"/>
            <a:ext cx="1800200" cy="287707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23727" y="2276872"/>
            <a:ext cx="1828655" cy="28803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6" name="Picture 4"/>
          <p:cNvPicPr>
            <a:picLocks noGrp="1" noChangeAspect="1" noChangeArrowheads="1"/>
          </p:cNvPicPr>
          <p:nvPr>
            <p:ph sz="quarter" idx="4"/>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54584" y="2282231"/>
            <a:ext cx="4231200" cy="28749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50516" y="3717032"/>
            <a:ext cx="2069958" cy="316231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Text Box 7"/>
          <p:cNvSpPr txBox="1">
            <a:spLocks noChangeArrowheads="1"/>
          </p:cNvSpPr>
          <p:nvPr/>
        </p:nvSpPr>
        <p:spPr bwMode="auto">
          <a:xfrm>
            <a:off x="693471" y="5259010"/>
            <a:ext cx="3171701" cy="40011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2000" dirty="0" smtClean="0">
                <a:solidFill>
                  <a:srgbClr val="FFFFFF"/>
                </a:solidFill>
              </a:rPr>
              <a:t>Hartlepool	Whitby</a:t>
            </a:r>
            <a:endParaRPr lang="en-GB" sz="2000" dirty="0">
              <a:solidFill>
                <a:srgbClr val="FFFFFF"/>
              </a:solidFill>
            </a:endParaRPr>
          </a:p>
        </p:txBody>
      </p:sp>
      <p:sp>
        <p:nvSpPr>
          <p:cNvPr id="7" name="TextBox 6"/>
          <p:cNvSpPr txBox="1"/>
          <p:nvPr/>
        </p:nvSpPr>
        <p:spPr>
          <a:xfrm>
            <a:off x="4355976" y="5274399"/>
            <a:ext cx="2565126" cy="400110"/>
          </a:xfrm>
          <a:prstGeom prst="rect">
            <a:avLst/>
          </a:prstGeom>
          <a:noFill/>
        </p:spPr>
        <p:txBody>
          <a:bodyPr wrap="none" rtlCol="0">
            <a:spAutoFit/>
          </a:bodyPr>
          <a:lstStyle/>
          <a:p>
            <a:r>
              <a:rPr lang="en-GB" sz="2000" dirty="0" err="1" smtClean="0">
                <a:solidFill>
                  <a:schemeClr val="bg1"/>
                </a:solidFill>
                <a:latin typeface="Arial" pitchFamily="34" charset="0"/>
                <a:cs typeface="Arial" pitchFamily="34" charset="0"/>
              </a:rPr>
              <a:t>Hoddom</a:t>
            </a:r>
            <a:r>
              <a:rPr lang="en-GB" sz="2000" dirty="0" smtClean="0">
                <a:solidFill>
                  <a:schemeClr val="bg1"/>
                </a:solidFill>
                <a:latin typeface="Arial" pitchFamily="34" charset="0"/>
                <a:cs typeface="Arial" pitchFamily="34" charset="0"/>
              </a:rPr>
              <a:t> grain drying</a:t>
            </a:r>
            <a:endParaRPr lang="en-GB"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5753375"/>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67544" y="33834"/>
            <a:ext cx="8229600" cy="576064"/>
          </a:xfrm>
        </p:spPr>
        <p:txBody>
          <a:bodyPr/>
          <a:lstStyle/>
          <a:p>
            <a:pPr eaLnBrk="1" hangingPunct="1"/>
            <a:r>
              <a:rPr lang="en-GB" sz="3600" dirty="0" smtClean="0"/>
              <a:t>Weaknesses in current archaeological data</a:t>
            </a:r>
          </a:p>
        </p:txBody>
      </p:sp>
      <p:sp>
        <p:nvSpPr>
          <p:cNvPr id="46083" name="Rectangle 3"/>
          <p:cNvSpPr>
            <a:spLocks noGrp="1"/>
          </p:cNvSpPr>
          <p:nvPr>
            <p:ph type="body" idx="1"/>
          </p:nvPr>
        </p:nvSpPr>
        <p:spPr>
          <a:xfrm>
            <a:off x="-19882" y="908720"/>
            <a:ext cx="6125112" cy="5688360"/>
          </a:xfrm>
          <a:ln>
            <a:noFill/>
          </a:ln>
        </p:spPr>
        <p:txBody>
          <a:bodyPr/>
          <a:lstStyle/>
          <a:p>
            <a:pPr eaLnBrk="1" hangingPunct="1">
              <a:lnSpc>
                <a:spcPct val="90000"/>
              </a:lnSpc>
            </a:pPr>
            <a:r>
              <a:rPr lang="en-GB" sz="2400" dirty="0" smtClean="0"/>
              <a:t>Previous work weighted heavily towards core buildings at the expense of outer precincts – the main domestic/economic zones of monastic complexes</a:t>
            </a:r>
          </a:p>
          <a:p>
            <a:pPr eaLnBrk="1" hangingPunct="1">
              <a:lnSpc>
                <a:spcPct val="90000"/>
              </a:lnSpc>
            </a:pPr>
            <a:r>
              <a:rPr lang="en-GB" sz="2400" dirty="0" smtClean="0"/>
              <a:t>Sample of excavated sites geographically skewed towards Northumbrian/Northern Britain</a:t>
            </a:r>
          </a:p>
          <a:p>
            <a:pPr eaLnBrk="1" hangingPunct="1">
              <a:lnSpc>
                <a:spcPct val="90000"/>
              </a:lnSpc>
            </a:pPr>
            <a:r>
              <a:rPr lang="en-GB" sz="2400" dirty="0" smtClean="0"/>
              <a:t>Sampling of </a:t>
            </a:r>
            <a:r>
              <a:rPr lang="en-GB" sz="2400" dirty="0" err="1" smtClean="0">
                <a:solidFill>
                  <a:srgbClr val="FFFFFF"/>
                </a:solidFill>
              </a:rPr>
              <a:t>zooarchaeological</a:t>
            </a:r>
            <a:r>
              <a:rPr lang="en-GB" sz="2400" dirty="0" smtClean="0">
                <a:solidFill>
                  <a:srgbClr val="FFFFFF"/>
                </a:solidFill>
              </a:rPr>
              <a:t>, </a:t>
            </a:r>
            <a:r>
              <a:rPr lang="en-GB" sz="2400" dirty="0" err="1" smtClean="0">
                <a:solidFill>
                  <a:srgbClr val="FFFFFF"/>
                </a:solidFill>
              </a:rPr>
              <a:t>archaeobotanical</a:t>
            </a:r>
            <a:r>
              <a:rPr lang="en-GB" sz="2400" dirty="0" smtClean="0">
                <a:solidFill>
                  <a:srgbClr val="FFFFFF"/>
                </a:solidFill>
              </a:rPr>
              <a:t> data often poor leaving serious gaps in understanding – e.g. fish remains</a:t>
            </a:r>
            <a:endParaRPr lang="en-GB" sz="2400" dirty="0" smtClean="0"/>
          </a:p>
          <a:p>
            <a:pPr eaLnBrk="1" hangingPunct="1">
              <a:lnSpc>
                <a:spcPct val="90000"/>
              </a:lnSpc>
            </a:pPr>
            <a:r>
              <a:rPr lang="en-GB" sz="2400" dirty="0" smtClean="0"/>
              <a:t>Poor conception of the impacts of monastic foundation upon existing technology/rural infrastructure – the dynamics of monastic foundation</a:t>
            </a:r>
          </a:p>
        </p:txBody>
      </p:sp>
      <p:sp>
        <p:nvSpPr>
          <p:cNvPr id="7" name="Rectangle 6"/>
          <p:cNvSpPr txBox="1">
            <a:spLocks/>
          </p:cNvSpPr>
          <p:nvPr/>
        </p:nvSpPr>
        <p:spPr>
          <a:xfrm>
            <a:off x="6000066" y="1412776"/>
            <a:ext cx="3131840" cy="4145471"/>
          </a:xfrm>
          <a:prstGeom prst="rect">
            <a:avLst/>
          </a:prstGeom>
          <a:noFill/>
          <a:ln w="57150">
            <a:solidFill>
              <a:schemeClr val="accent1"/>
            </a:solidFill>
          </a:ln>
        </p:spPr>
        <p:txBody>
          <a:bodyPr/>
          <a:lstStyle/>
          <a:p>
            <a:pPr marL="342900" indent="-342900" fontAlgn="base">
              <a:lnSpc>
                <a:spcPct val="80000"/>
              </a:lnSpc>
              <a:spcBef>
                <a:spcPct val="20000"/>
              </a:spcBef>
              <a:spcAft>
                <a:spcPct val="0"/>
              </a:spcAft>
              <a:buFont typeface="Arial" charset="0"/>
              <a:buChar char="•"/>
              <a:defRPr/>
            </a:pPr>
            <a:endParaRPr lang="en-GB" sz="2000" dirty="0" smtClean="0">
              <a:solidFill>
                <a:schemeClr val="bg1"/>
              </a:solidFill>
              <a:cs typeface="Arial" charset="0"/>
            </a:endParaRPr>
          </a:p>
          <a:p>
            <a:pPr marL="342900" indent="-342900" fontAlgn="base">
              <a:lnSpc>
                <a:spcPct val="80000"/>
              </a:lnSpc>
              <a:spcBef>
                <a:spcPct val="20000"/>
              </a:spcBef>
              <a:spcAft>
                <a:spcPct val="0"/>
              </a:spcAft>
              <a:buFont typeface="Arial" charset="0"/>
              <a:buChar char="•"/>
              <a:defRPr/>
            </a:pPr>
            <a:r>
              <a:rPr lang="en-GB" sz="2000" dirty="0" smtClean="0">
                <a:solidFill>
                  <a:schemeClr val="bg1"/>
                </a:solidFill>
                <a:cs typeface="Arial" charset="0"/>
              </a:rPr>
              <a:t>‘</a:t>
            </a:r>
            <a:r>
              <a:rPr lang="en-GB" sz="2000" dirty="0">
                <a:solidFill>
                  <a:schemeClr val="bg1"/>
                </a:solidFill>
                <a:cs typeface="Arial" charset="0"/>
              </a:rPr>
              <a:t>our archaeological knowledge of all but a few minsters is still restricted to tiny keyholes at most’ (Blair 2011, 733 </a:t>
            </a:r>
          </a:p>
          <a:p>
            <a:pPr marL="2628900" lvl="5" indent="-342900">
              <a:lnSpc>
                <a:spcPct val="80000"/>
              </a:lnSpc>
              <a:spcBef>
                <a:spcPct val="20000"/>
              </a:spcBef>
              <a:buFont typeface="Arial" charset="0"/>
              <a:buChar char="•"/>
              <a:defRPr/>
            </a:pPr>
            <a:endParaRPr lang="en-GB" sz="2000" dirty="0">
              <a:solidFill>
                <a:schemeClr val="bg1"/>
              </a:solidFill>
              <a:cs typeface="Arial" charset="0"/>
            </a:endParaRPr>
          </a:p>
          <a:p>
            <a:pPr marL="342900" indent="-342900" fontAlgn="base">
              <a:lnSpc>
                <a:spcPct val="80000"/>
              </a:lnSpc>
              <a:spcBef>
                <a:spcPct val="20000"/>
              </a:spcBef>
              <a:spcAft>
                <a:spcPct val="0"/>
              </a:spcAft>
              <a:buFont typeface="Arial" charset="0"/>
              <a:buChar char="•"/>
              <a:defRPr/>
            </a:pPr>
            <a:r>
              <a:rPr lang="en-GB" sz="2000" dirty="0">
                <a:solidFill>
                  <a:schemeClr val="bg1"/>
                </a:solidFill>
                <a:cs typeface="Arial" charset="0"/>
              </a:rPr>
              <a:t>‘we lack the commensurate archaeology of the peripheral zones of monasteries and their attendant settlements’ (</a:t>
            </a:r>
            <a:r>
              <a:rPr lang="en-GB" sz="2000" dirty="0" err="1">
                <a:solidFill>
                  <a:schemeClr val="bg1"/>
                </a:solidFill>
                <a:cs typeface="Arial" charset="0"/>
              </a:rPr>
              <a:t>Loveluck</a:t>
            </a:r>
            <a:r>
              <a:rPr lang="en-GB" sz="2000" dirty="0">
                <a:solidFill>
                  <a:schemeClr val="bg1"/>
                </a:solidFill>
                <a:cs typeface="Arial" charset="0"/>
              </a:rPr>
              <a:t> 2005, 245).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7567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4878" name="Group 62"/>
          <p:cNvGraphicFramePr>
            <a:graphicFrameLocks noGrp="1"/>
          </p:cNvGraphicFramePr>
          <p:nvPr/>
        </p:nvGraphicFramePr>
        <p:xfrm>
          <a:off x="-6350" y="508000"/>
          <a:ext cx="4067175" cy="6373940"/>
        </p:xfrm>
        <a:graphic>
          <a:graphicData uri="http://schemas.openxmlformats.org/drawingml/2006/table">
            <a:tbl>
              <a:tblPr/>
              <a:tblGrid>
                <a:gridCol w="2035175"/>
                <a:gridCol w="2032000"/>
              </a:tblGrid>
              <a:tr h="640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bg1"/>
                          </a:solidFill>
                          <a:effectLst/>
                          <a:latin typeface="Arial" charset="0"/>
                          <a:cs typeface="Arial" charset="0"/>
                        </a:rPr>
                        <a:t>Wihtred’s</a:t>
                      </a:r>
                      <a:r>
                        <a:rPr kumimoji="0" lang="en-GB" sz="1800" b="0" i="0" u="none" strike="noStrike" cap="none" normalizeH="0" baseline="0" dirty="0" smtClean="0">
                          <a:ln>
                            <a:noFill/>
                          </a:ln>
                          <a:solidFill>
                            <a:schemeClr val="bg1"/>
                          </a:solidFill>
                          <a:effectLst/>
                          <a:latin typeface="Arial" charset="0"/>
                          <a:cs typeface="Arial" charset="0"/>
                        </a:rPr>
                        <a:t> charter (AD 699)</a:t>
                      </a:r>
                      <a:endParaRPr kumimoji="0" lang="en-US" sz="1800" b="0" i="0" u="none" strike="noStrike" cap="none" normalizeH="0" baseline="0" dirty="0" smtClean="0">
                        <a:ln>
                          <a:noFill/>
                        </a:ln>
                        <a:solidFill>
                          <a:schemeClr val="bg1"/>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bg1"/>
                          </a:solidFill>
                          <a:effectLst/>
                          <a:latin typeface="Arial" charset="0"/>
                          <a:cs typeface="Arial" charset="0"/>
                        </a:rPr>
                        <a:t>Domesday</a:t>
                      </a:r>
                      <a:r>
                        <a:rPr kumimoji="0" lang="en-GB" sz="1800" b="0" i="0" u="none" strike="noStrike" cap="none" normalizeH="0" baseline="0" dirty="0" smtClean="0">
                          <a:ln>
                            <a:noFill/>
                          </a:ln>
                          <a:solidFill>
                            <a:schemeClr val="bg1"/>
                          </a:solidFill>
                          <a:effectLst/>
                          <a:latin typeface="Arial" charset="0"/>
                          <a:cs typeface="Arial" charset="0"/>
                        </a:rPr>
                        <a:t> </a:t>
                      </a:r>
                      <a:r>
                        <a:rPr kumimoji="0" lang="en-GB" sz="1800" b="0" i="0" u="none" strike="noStrike" cap="none" normalizeH="0" baseline="0" dirty="0" err="1" smtClean="0">
                          <a:ln>
                            <a:noFill/>
                          </a:ln>
                          <a:solidFill>
                            <a:schemeClr val="bg1"/>
                          </a:solidFill>
                          <a:effectLst/>
                          <a:latin typeface="Arial" charset="0"/>
                          <a:cs typeface="Arial" charset="0"/>
                        </a:rPr>
                        <a:t>Monachorum</a:t>
                      </a:r>
                      <a:endParaRPr kumimoji="0" lang="en-US" sz="1800" b="0" i="0" u="none" strike="noStrike" cap="none" normalizeH="0" baseline="0" dirty="0" smtClean="0">
                        <a:ln>
                          <a:noFill/>
                        </a:ln>
                        <a:solidFill>
                          <a:schemeClr val="bg1"/>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23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Sts Peter/Paul, Canterbury</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Arial" charset="0"/>
                        </a:rPr>
                        <a:t>St Augustine’s, Canterbury</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640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Reculver</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Christ Church, Canterbury</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charset="0"/>
                          <a:cs typeface="Arial" charset="0"/>
                        </a:rPr>
                        <a:t>Lyminge</a:t>
                      </a:r>
                      <a:endParaRPr kumimoji="0" lang="en-GB" sz="1800" b="1"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charset="0"/>
                          <a:cs typeface="Arial" charset="0"/>
                        </a:rPr>
                        <a:t>Lyminge</a:t>
                      </a:r>
                      <a:endParaRPr kumimoji="0" lang="en-US" sz="1800" b="1"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4098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Arial" charset="0"/>
                        </a:rPr>
                        <a:t>Minster-in-Thanet</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Arial" charset="0"/>
                        </a:rPr>
                        <a:t>Minster-in-Thanet</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Folkestone</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Folkestone</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Dover</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Dover</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640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Minster-in-Sheppey</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Arial" charset="0"/>
                        </a:rPr>
                        <a:t>?</a:t>
                      </a:r>
                      <a:r>
                        <a:rPr kumimoji="0" lang="en-GB" sz="1800" b="0" i="0" u="none" strike="noStrike" cap="none" normalizeH="0" baseline="0" dirty="0" err="1" smtClean="0">
                          <a:ln>
                            <a:noFill/>
                          </a:ln>
                          <a:solidFill>
                            <a:srgbClr val="000000"/>
                          </a:solidFill>
                          <a:effectLst/>
                          <a:latin typeface="Arial" charset="0"/>
                          <a:cs typeface="Arial" charset="0"/>
                        </a:rPr>
                        <a:t>Eastry</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Arial" charset="0"/>
                          <a:cs typeface="Arial" charset="0"/>
                        </a:rPr>
                        <a:t>Hoo</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Arial" charset="0"/>
                        </a:rPr>
                        <a:t>Maidstone</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Milton</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Charing</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Teynham</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cs typeface="Arial" charset="0"/>
                        </a:rPr>
                        <a:t>Wingham</a:t>
                      </a:r>
                      <a:endParaRPr kumimoji="0" lang="en-US"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Arial" charset="0"/>
                        </a:rPr>
                        <a:t>Wye</a:t>
                      </a:r>
                      <a:endParaRPr kumimoji="0" lang="en-US" sz="1800" b="0" i="0" u="none" strike="noStrike" cap="none" normalizeH="0" baseline="0" dirty="0" smtClean="0">
                        <a:ln>
                          <a:noFill/>
                        </a:ln>
                        <a:solidFill>
                          <a:srgbClr val="000000"/>
                        </a:solidFill>
                        <a:effectLst/>
                        <a:latin typeface="Arial" charset="0"/>
                        <a:cs typeface="Arial" charset="0"/>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pic>
        <p:nvPicPr>
          <p:cNvPr id="34864" name="Picture 4" descr="Kentregiones"/>
          <p:cNvPicPr>
            <a:picLocks noChangeAspect="1" noChangeArrowheads="1"/>
          </p:cNvPicPr>
          <p:nvPr/>
        </p:nvPicPr>
        <p:blipFill>
          <a:blip r:embed="rId3"/>
          <a:srcRect/>
          <a:stretch>
            <a:fillRect/>
          </a:stretch>
        </p:blipFill>
        <p:spPr bwMode="auto">
          <a:xfrm>
            <a:off x="4071938" y="549275"/>
            <a:ext cx="5072062" cy="3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30" name="Rectangle 53"/>
          <p:cNvSpPr>
            <a:spLocks noGrp="1"/>
          </p:cNvSpPr>
          <p:nvPr>
            <p:ph type="title"/>
          </p:nvPr>
        </p:nvSpPr>
        <p:spPr>
          <a:xfrm>
            <a:off x="468313" y="-22225"/>
            <a:ext cx="8229600" cy="571500"/>
          </a:xfrm>
        </p:spPr>
        <p:txBody>
          <a:bodyPr/>
          <a:lstStyle/>
          <a:p>
            <a:r>
              <a:rPr lang="en-GB" sz="4000" dirty="0" smtClean="0">
                <a:solidFill>
                  <a:schemeClr val="bg1"/>
                </a:solidFill>
              </a:rPr>
              <a:t>Kentish perspectives</a:t>
            </a:r>
          </a:p>
        </p:txBody>
      </p:sp>
      <p:sp>
        <p:nvSpPr>
          <p:cNvPr id="2" name="Content Placeholder 1"/>
          <p:cNvSpPr>
            <a:spLocks noGrp="1"/>
          </p:cNvSpPr>
          <p:nvPr>
            <p:ph idx="1"/>
          </p:nvPr>
        </p:nvSpPr>
        <p:spPr>
          <a:xfrm>
            <a:off x="4086621" y="4077072"/>
            <a:ext cx="5072062" cy="2420937"/>
          </a:xfrm>
        </p:spPr>
        <p:txBody>
          <a:bodyPr/>
          <a:lstStyle/>
          <a:p>
            <a:r>
              <a:rPr lang="en-GB" sz="2000" dirty="0" smtClean="0">
                <a:solidFill>
                  <a:schemeClr val="bg1"/>
                </a:solidFill>
              </a:rPr>
              <a:t>One of the best documented monastic provinces in pre-Viking England</a:t>
            </a:r>
          </a:p>
          <a:p>
            <a:r>
              <a:rPr lang="en-GB" sz="2000" dirty="0" smtClean="0">
                <a:solidFill>
                  <a:schemeClr val="bg1"/>
                </a:solidFill>
              </a:rPr>
              <a:t>Good level of economic detail contained in charter sources</a:t>
            </a:r>
          </a:p>
          <a:p>
            <a:r>
              <a:rPr lang="en-GB" sz="2000" dirty="0" smtClean="0">
                <a:solidFill>
                  <a:schemeClr val="bg1"/>
                </a:solidFill>
              </a:rPr>
              <a:t>Long-term stability of Kentish royal centres means that we can examine monastic foundation and associated processes as a </a:t>
            </a:r>
            <a:r>
              <a:rPr lang="en-GB" sz="2000" i="1" dirty="0" smtClean="0">
                <a:solidFill>
                  <a:schemeClr val="bg1"/>
                </a:solidFill>
              </a:rPr>
              <a:t>dynamic</a:t>
            </a:r>
            <a:r>
              <a:rPr lang="en-GB" sz="2000" dirty="0" smtClean="0">
                <a:solidFill>
                  <a:schemeClr val="bg1"/>
                </a:solidFill>
              </a:rPr>
              <a:t> phenomenon</a:t>
            </a:r>
          </a:p>
          <a:p>
            <a:pPr marL="0" indent="0">
              <a:buNone/>
              <a:defRPr/>
            </a:pP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74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22114"/>
          </a:xfrm>
        </p:spPr>
        <p:txBody>
          <a:bodyPr/>
          <a:lstStyle/>
          <a:p>
            <a:r>
              <a:rPr lang="en-GB" dirty="0" smtClean="0">
                <a:solidFill>
                  <a:schemeClr val="bg1"/>
                </a:solidFill>
              </a:rPr>
              <a:t>Economic glimpses in charter sources</a:t>
            </a:r>
            <a:endParaRPr lang="en-GB" dirty="0">
              <a:solidFill>
                <a:schemeClr val="bg1"/>
              </a:solidFill>
            </a:endParaRPr>
          </a:p>
        </p:txBody>
      </p:sp>
      <p:sp>
        <p:nvSpPr>
          <p:cNvPr id="3" name="Content Placeholder 2"/>
          <p:cNvSpPr>
            <a:spLocks noGrp="1"/>
          </p:cNvSpPr>
          <p:nvPr>
            <p:ph idx="1"/>
          </p:nvPr>
        </p:nvSpPr>
        <p:spPr>
          <a:xfrm>
            <a:off x="0" y="1196752"/>
            <a:ext cx="4932040" cy="5400600"/>
          </a:xfrm>
        </p:spPr>
        <p:txBody>
          <a:bodyPr/>
          <a:lstStyle/>
          <a:p>
            <a:r>
              <a:rPr lang="en-GB" sz="2400" dirty="0" smtClean="0">
                <a:solidFill>
                  <a:schemeClr val="bg1"/>
                </a:solidFill>
              </a:rPr>
              <a:t>Trade - involvement of Kentish double-minsters in long-distance exchange networks – toll remission charters</a:t>
            </a:r>
          </a:p>
          <a:p>
            <a:r>
              <a:rPr lang="en-GB" sz="2400" dirty="0" smtClean="0">
                <a:solidFill>
                  <a:schemeClr val="bg1"/>
                </a:solidFill>
              </a:rPr>
              <a:t>Land-management</a:t>
            </a:r>
          </a:p>
          <a:p>
            <a:pPr lvl="1"/>
            <a:r>
              <a:rPr lang="en-GB" sz="2200" dirty="0" smtClean="0">
                <a:solidFill>
                  <a:schemeClr val="bg1"/>
                </a:solidFill>
              </a:rPr>
              <a:t>Exploiting outlying resources: saltmarsh grazing, salt production, fishing, iron industry</a:t>
            </a:r>
          </a:p>
          <a:p>
            <a:pPr lvl="1"/>
            <a:r>
              <a:rPr lang="en-GB" sz="2200" dirty="0" smtClean="0">
                <a:solidFill>
                  <a:schemeClr val="bg1"/>
                </a:solidFill>
              </a:rPr>
              <a:t>Consolidation of estates - Arch </a:t>
            </a:r>
            <a:r>
              <a:rPr lang="en-GB" sz="2200" dirty="0" err="1">
                <a:solidFill>
                  <a:schemeClr val="bg1"/>
                </a:solidFill>
              </a:rPr>
              <a:t>Wulfred</a:t>
            </a:r>
            <a:r>
              <a:rPr lang="en-GB" sz="2200" dirty="0">
                <a:solidFill>
                  <a:schemeClr val="bg1"/>
                </a:solidFill>
              </a:rPr>
              <a:t> </a:t>
            </a:r>
            <a:r>
              <a:rPr lang="en-GB" sz="2200" dirty="0" smtClean="0">
                <a:solidFill>
                  <a:schemeClr val="bg1"/>
                </a:solidFill>
              </a:rPr>
              <a:t>‘gathered </a:t>
            </a:r>
            <a:r>
              <a:rPr lang="en-GB" sz="2200" dirty="0">
                <a:solidFill>
                  <a:schemeClr val="bg1"/>
                </a:solidFill>
              </a:rPr>
              <a:t>small land-units together and formed them into one estate enclosed by a single boundary fence, so that they will be easier to administer and cultivate’. </a:t>
            </a:r>
            <a:r>
              <a:rPr lang="en-GB" sz="2200" dirty="0" smtClean="0">
                <a:solidFill>
                  <a:schemeClr val="bg1"/>
                </a:solidFill>
              </a:rPr>
              <a:t>(AD811)</a:t>
            </a:r>
            <a:endParaRPr lang="en-GB" sz="2200" dirty="0">
              <a:solidFill>
                <a:schemeClr val="bg1"/>
              </a:solidFill>
            </a:endParaRPr>
          </a:p>
        </p:txBody>
      </p:sp>
      <p:pic>
        <p:nvPicPr>
          <p:cNvPr id="4" name="Picture 3" descr="Snatunland"/>
          <p:cNvPicPr>
            <a:picLocks noChangeAspect="1" noChangeArrowheads="1"/>
          </p:cNvPicPr>
          <p:nvPr/>
        </p:nvPicPr>
        <p:blipFill>
          <a:blip r:embed="rId3" cstate="print">
            <a:lum contrast="14000"/>
          </a:blip>
          <a:srcRect/>
          <a:stretch>
            <a:fillRect/>
          </a:stretch>
        </p:blipFill>
        <p:spPr bwMode="auto">
          <a:xfrm>
            <a:off x="5118595" y="4125398"/>
            <a:ext cx="4060610" cy="2708920"/>
          </a:xfrm>
          <a:prstGeom prst="rect">
            <a:avLst/>
          </a:prstGeom>
          <a:ln w="1905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779270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Picture 5" descr="st augustines abbey"/>
          <p:cNvPicPr>
            <a:picLocks noChangeAspect="1" noChangeArrowheads="1"/>
          </p:cNvPicPr>
          <p:nvPr/>
        </p:nvPicPr>
        <p:blipFill>
          <a:blip r:embed="rId3"/>
          <a:srcRect/>
          <a:stretch>
            <a:fillRect/>
          </a:stretch>
        </p:blipFill>
        <p:spPr bwMode="auto">
          <a:xfrm>
            <a:off x="684213" y="765175"/>
            <a:ext cx="2670175" cy="2808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59" name="Picture 7" descr="Sheppeyfinds"/>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4375" y="4000500"/>
            <a:ext cx="1928813" cy="2392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5" name="Picture 5" descr="Doverchurch"/>
          <p:cNvPicPr>
            <a:picLocks noChangeAspect="1" noChangeArrowheads="1"/>
          </p:cNvPicPr>
          <p:nvPr/>
        </p:nvPicPr>
        <p:blipFill>
          <a:blip r:embed="rId5"/>
          <a:srcRect/>
          <a:stretch>
            <a:fillRect/>
          </a:stretch>
        </p:blipFill>
        <p:spPr bwMode="auto">
          <a:xfrm>
            <a:off x="4932363" y="3933825"/>
            <a:ext cx="3922712" cy="2544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1" name="Picture 6" descr="Doversfb"/>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08850" y="3933825"/>
            <a:ext cx="1587500" cy="2357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462" name="Text Box 11"/>
          <p:cNvSpPr txBox="1">
            <a:spLocks noChangeArrowheads="1"/>
          </p:cNvSpPr>
          <p:nvPr/>
        </p:nvSpPr>
        <p:spPr bwMode="auto">
          <a:xfrm>
            <a:off x="454025" y="3573463"/>
            <a:ext cx="31305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fontAlgn="base" hangingPunct="1">
              <a:spcBef>
                <a:spcPct val="0"/>
              </a:spcBef>
              <a:spcAft>
                <a:spcPct val="0"/>
              </a:spcAft>
            </a:pPr>
            <a:r>
              <a:rPr lang="en-GB" b="1" i="0">
                <a:solidFill>
                  <a:prstClr val="white"/>
                </a:solidFill>
              </a:rPr>
              <a:t>St Augustine’s, Canterbury</a:t>
            </a:r>
          </a:p>
        </p:txBody>
      </p:sp>
      <p:sp>
        <p:nvSpPr>
          <p:cNvPr id="19463" name="Text Box 12"/>
          <p:cNvSpPr txBox="1">
            <a:spLocks noChangeArrowheads="1"/>
          </p:cNvSpPr>
          <p:nvPr/>
        </p:nvSpPr>
        <p:spPr bwMode="auto">
          <a:xfrm>
            <a:off x="525463" y="6499225"/>
            <a:ext cx="1160462"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fontAlgn="base" hangingPunct="1">
              <a:spcBef>
                <a:spcPct val="0"/>
              </a:spcBef>
              <a:spcAft>
                <a:spcPct val="0"/>
              </a:spcAft>
            </a:pPr>
            <a:r>
              <a:rPr lang="en-GB" b="1" i="0">
                <a:solidFill>
                  <a:prstClr val="white"/>
                </a:solidFill>
              </a:rPr>
              <a:t>Reculver</a:t>
            </a:r>
          </a:p>
        </p:txBody>
      </p:sp>
      <p:sp>
        <p:nvSpPr>
          <p:cNvPr id="19464" name="Text Box 13"/>
          <p:cNvSpPr txBox="1">
            <a:spLocks noChangeArrowheads="1"/>
          </p:cNvSpPr>
          <p:nvPr/>
        </p:nvSpPr>
        <p:spPr bwMode="auto">
          <a:xfrm>
            <a:off x="6000750" y="6491288"/>
            <a:ext cx="28892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fontAlgn="base" hangingPunct="1">
              <a:spcBef>
                <a:spcPct val="0"/>
              </a:spcBef>
              <a:spcAft>
                <a:spcPct val="0"/>
              </a:spcAft>
            </a:pPr>
            <a:r>
              <a:rPr lang="en-GB" b="1" i="0">
                <a:solidFill>
                  <a:prstClr val="white"/>
                </a:solidFill>
              </a:rPr>
              <a:t>St-Mary-Le-Grand, Dover</a:t>
            </a:r>
          </a:p>
        </p:txBody>
      </p:sp>
      <p:pic>
        <p:nvPicPr>
          <p:cNvPr id="38920" name="Picture 5" descr="canterbury cathedral nave"/>
          <p:cNvPicPr>
            <a:picLocks noChangeAspect="1" noChangeArrowheads="1"/>
          </p:cNvPicPr>
          <p:nvPr/>
        </p:nvPicPr>
        <p:blipFill>
          <a:blip r:embed="rId7"/>
          <a:srcRect/>
          <a:stretch>
            <a:fillRect/>
          </a:stretch>
        </p:blipFill>
        <p:spPr bwMode="auto">
          <a:xfrm>
            <a:off x="4211638" y="836613"/>
            <a:ext cx="4371975" cy="301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6" name="Picture 13" descr="Reculverarcade"/>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750" y="3933825"/>
            <a:ext cx="3816350" cy="25654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467" name="Rectangle 14"/>
          <p:cNvSpPr>
            <a:spLocks noGrp="1"/>
          </p:cNvSpPr>
          <p:nvPr>
            <p:ph type="title" idx="4294967295"/>
          </p:nvPr>
        </p:nvSpPr>
        <p:spPr>
          <a:xfrm>
            <a:off x="468313" y="188913"/>
            <a:ext cx="8229600" cy="417512"/>
          </a:xfrm>
        </p:spPr>
        <p:txBody>
          <a:bodyPr/>
          <a:lstStyle/>
          <a:p>
            <a:r>
              <a:rPr lang="en-GB" sz="4000" smtClean="0">
                <a:solidFill>
                  <a:schemeClr val="bg1"/>
                </a:solidFill>
              </a:rPr>
              <a:t>Previous work in Kent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660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11" descr="1522-66.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1" name="Title 1"/>
          <p:cNvSpPr>
            <a:spLocks noGrp="1"/>
          </p:cNvSpPr>
          <p:nvPr>
            <p:ph type="ctrTitle"/>
          </p:nvPr>
        </p:nvSpPr>
        <p:spPr>
          <a:xfrm>
            <a:off x="841375" y="4509120"/>
            <a:ext cx="7172325" cy="1273175"/>
          </a:xfrm>
        </p:spPr>
        <p:txBody>
          <a:bodyPr/>
          <a:lstStyle/>
          <a:p>
            <a:r>
              <a:rPr lang="en-GB" dirty="0" smtClean="0">
                <a:solidFill>
                  <a:schemeClr val="bg1"/>
                </a:solidFill>
              </a:rPr>
              <a:t>Introducing </a:t>
            </a:r>
            <a:r>
              <a:rPr lang="en-GB" dirty="0" err="1" smtClean="0">
                <a:solidFill>
                  <a:schemeClr val="bg1"/>
                </a:solidFill>
              </a:rPr>
              <a:t>Lyminge</a:t>
            </a:r>
            <a:r>
              <a:rPr lang="en-GB" dirty="0" smtClean="0">
                <a:solidFill>
                  <a:schemeClr val="bg1"/>
                </a:solidFill>
              </a:rPr>
              <a:t> as a new case-study</a:t>
            </a:r>
          </a:p>
        </p:txBody>
      </p:sp>
      <p:sp>
        <p:nvSpPr>
          <p:cNvPr id="6" name="Rectangle 5"/>
          <p:cNvSpPr/>
          <p:nvPr/>
        </p:nvSpPr>
        <p:spPr>
          <a:xfrm>
            <a:off x="246063" y="6146800"/>
            <a:ext cx="8897937" cy="7112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i="1">
              <a:solidFill>
                <a:prstClr val="white"/>
              </a:solidFill>
            </a:endParaRPr>
          </a:p>
        </p:txBody>
      </p:sp>
      <p:pic>
        <p:nvPicPr>
          <p:cNvPr id="17415" name="Picture 2" descr="http://www.reading.ac.uk/web/multimediafiles/reading-logo.gif"/>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9725" y="6262688"/>
            <a:ext cx="1279525"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6" name="Picture 4" descr="https://encrypted-tbn2.gstatic.com/images?q=tbn:ANd9GcRL8AElMBnD7e6Dm6VzxCJy3bto1UmwF-cqKfZNwSxwGm9GrISw"/>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68538" y="6302375"/>
            <a:ext cx="1533525"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7" name="Picture 3"/>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75463" y="6308725"/>
            <a:ext cx="1722437" cy="384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8" name="Picture 10"/>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8175" y="0"/>
            <a:ext cx="5465763" cy="17414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9" name="Picture 12" descr="cat01_180px_AFAFB9.png"/>
          <p:cNvPicPr>
            <a:picLocks/>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27538" y="6308725"/>
            <a:ext cx="1657350" cy="549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573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3868</Words>
  <Application>Microsoft Macintosh PowerPoint</Application>
  <PresentationFormat>On-screen Show (4:3)</PresentationFormat>
  <Paragraphs>196</Paragraphs>
  <Slides>25</Slides>
  <Notes>25</Notes>
  <HiddenSlides>0</HiddenSlides>
  <MMClips>0</MMClips>
  <ScaleCrop>false</ScaleCrop>
  <HeadingPairs>
    <vt:vector size="4" baseType="variant">
      <vt:variant>
        <vt:lpstr>Design Template</vt:lpstr>
      </vt:variant>
      <vt:variant>
        <vt:i4>14</vt:i4>
      </vt:variant>
      <vt:variant>
        <vt:lpstr>Slide Titles</vt:lpstr>
      </vt:variant>
      <vt:variant>
        <vt:i4>25</vt:i4>
      </vt:variant>
    </vt:vector>
  </HeadingPairs>
  <TitlesOfParts>
    <vt:vector size="39" baseType="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12_Office Theme</vt:lpstr>
      <vt:lpstr>14_Office Theme</vt:lpstr>
      <vt:lpstr>15_Office Theme</vt:lpstr>
      <vt:lpstr>Marsh, Downland and Weald:  Monastic foundation and rural intensification in Anglo-Saxon Kent   </vt:lpstr>
      <vt:lpstr>Monastic role in rural intensification </vt:lpstr>
      <vt:lpstr>The dynamics of rural intensification</vt:lpstr>
      <vt:lpstr>Assessing the archaeological contribution</vt:lpstr>
      <vt:lpstr>Weaknesses in current archaeological data</vt:lpstr>
      <vt:lpstr>Kentish perspectives</vt:lpstr>
      <vt:lpstr>Economic glimpses in charter sources</vt:lpstr>
      <vt:lpstr>Previous work in Kent</vt:lpstr>
      <vt:lpstr>Introducing Lyminge as a new case-study</vt:lpstr>
      <vt:lpstr>Antiquarian research</vt:lpstr>
      <vt:lpstr>Results  </vt:lpstr>
      <vt:lpstr>Early Anglo-Saxon settlement focus</vt:lpstr>
      <vt:lpstr>The Lyminge ‘Great Hall’</vt:lpstr>
      <vt:lpstr>Monastic phase occupation</vt:lpstr>
      <vt:lpstr>Slide 15</vt:lpstr>
      <vt:lpstr>Date of deposition</vt:lpstr>
      <vt:lpstr>Innovations in monastic economy 1: agrarian surplus</vt:lpstr>
      <vt:lpstr>Innovations in monastic economy  2: Ironworking</vt:lpstr>
      <vt:lpstr>Crop husbandry signatures</vt:lpstr>
      <vt:lpstr>Intensification in supply networks: The Romney Marsh connection</vt:lpstr>
      <vt:lpstr>The charter evidence</vt:lpstr>
      <vt:lpstr>A turn to the sea: marine signatures</vt:lpstr>
      <vt:lpstr>Transformations in animal husbandry</vt:lpstr>
      <vt:lpstr>Conclusions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and producers: the central-place function of monasteries</dc:title>
  <dc:creator>Gabor</dc:creator>
  <cp:lastModifiedBy>Brittany Schorn</cp:lastModifiedBy>
  <cp:revision>46</cp:revision>
  <cp:lastPrinted>2013-03-21T14:01:11Z</cp:lastPrinted>
  <dcterms:created xsi:type="dcterms:W3CDTF">2013-04-09T08:11:03Z</dcterms:created>
  <dcterms:modified xsi:type="dcterms:W3CDTF">2013-04-09T08:15:44Z</dcterms:modified>
</cp:coreProperties>
</file>